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4v"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1"/>
  </p:sldMasterIdLst>
  <p:notesMasterIdLst>
    <p:notesMasterId r:id="rId66"/>
  </p:notesMasterIdLst>
  <p:handoutMasterIdLst>
    <p:handoutMasterId r:id="rId67"/>
  </p:handoutMasterIdLst>
  <p:sldIdLst>
    <p:sldId id="756" r:id="rId2"/>
    <p:sldId id="842" r:id="rId3"/>
    <p:sldId id="326" r:id="rId4"/>
    <p:sldId id="757" r:id="rId5"/>
    <p:sldId id="721" r:id="rId6"/>
    <p:sldId id="821" r:id="rId7"/>
    <p:sldId id="817" r:id="rId8"/>
    <p:sldId id="826" r:id="rId9"/>
    <p:sldId id="815" r:id="rId10"/>
    <p:sldId id="827" r:id="rId11"/>
    <p:sldId id="765" r:id="rId12"/>
    <p:sldId id="813" r:id="rId13"/>
    <p:sldId id="818" r:id="rId14"/>
    <p:sldId id="820" r:id="rId15"/>
    <p:sldId id="816" r:id="rId16"/>
    <p:sldId id="819" r:id="rId17"/>
    <p:sldId id="808" r:id="rId18"/>
    <p:sldId id="806" r:id="rId19"/>
    <p:sldId id="811" r:id="rId20"/>
    <p:sldId id="812" r:id="rId21"/>
    <p:sldId id="810" r:id="rId22"/>
    <p:sldId id="814" r:id="rId23"/>
    <p:sldId id="798" r:id="rId24"/>
    <p:sldId id="759" r:id="rId25"/>
    <p:sldId id="715" r:id="rId26"/>
    <p:sldId id="793" r:id="rId27"/>
    <p:sldId id="839" r:id="rId28"/>
    <p:sldId id="490" r:id="rId29"/>
    <p:sldId id="411" r:id="rId30"/>
    <p:sldId id="837" r:id="rId31"/>
    <p:sldId id="792" r:id="rId32"/>
    <p:sldId id="801" r:id="rId33"/>
    <p:sldId id="803" r:id="rId34"/>
    <p:sldId id="830" r:id="rId35"/>
    <p:sldId id="831" r:id="rId36"/>
    <p:sldId id="832" r:id="rId37"/>
    <p:sldId id="763" r:id="rId38"/>
    <p:sldId id="734" r:id="rId39"/>
    <p:sldId id="634" r:id="rId40"/>
    <p:sldId id="666" r:id="rId41"/>
    <p:sldId id="711" r:id="rId42"/>
    <p:sldId id="750" r:id="rId43"/>
    <p:sldId id="785" r:id="rId44"/>
    <p:sldId id="799" r:id="rId45"/>
    <p:sldId id="829" r:id="rId46"/>
    <p:sldId id="761" r:id="rId47"/>
    <p:sldId id="719" r:id="rId48"/>
    <p:sldId id="772" r:id="rId49"/>
    <p:sldId id="835" r:id="rId50"/>
    <p:sldId id="795" r:id="rId51"/>
    <p:sldId id="272" r:id="rId52"/>
    <p:sldId id="460" r:id="rId53"/>
    <p:sldId id="304" r:id="rId54"/>
    <p:sldId id="464" r:id="rId55"/>
    <p:sldId id="463" r:id="rId56"/>
    <p:sldId id="796" r:id="rId57"/>
    <p:sldId id="836" r:id="rId58"/>
    <p:sldId id="762" r:id="rId59"/>
    <p:sldId id="797" r:id="rId60"/>
    <p:sldId id="843" r:id="rId61"/>
    <p:sldId id="786" r:id="rId62"/>
    <p:sldId id="787" r:id="rId63"/>
    <p:sldId id="754" r:id="rId64"/>
    <p:sldId id="841" r:id="rId65"/>
  </p:sldIdLst>
  <p:sldSz cx="12192000" cy="6858000"/>
  <p:notesSz cx="9296400" cy="7010400"/>
  <p:defaultTextStyle>
    <a:defPPr>
      <a:defRPr lang="en-GB"/>
    </a:defPPr>
    <a:lvl1pPr algn="l" rtl="0" fontAlgn="base">
      <a:spcBef>
        <a:spcPct val="0"/>
      </a:spcBef>
      <a:spcAft>
        <a:spcPct val="0"/>
      </a:spcAft>
      <a:defRPr sz="3600" kern="1200">
        <a:solidFill>
          <a:schemeClr val="tx1"/>
        </a:solidFill>
        <a:latin typeface="Arial" charset="0"/>
        <a:ea typeface="ＭＳ Ｐゴシック" charset="0"/>
        <a:cs typeface="Arial" charset="0"/>
      </a:defRPr>
    </a:lvl1pPr>
    <a:lvl2pPr marL="457200" algn="l" rtl="0" fontAlgn="base">
      <a:spcBef>
        <a:spcPct val="0"/>
      </a:spcBef>
      <a:spcAft>
        <a:spcPct val="0"/>
      </a:spcAft>
      <a:defRPr sz="3600" kern="1200">
        <a:solidFill>
          <a:schemeClr val="tx1"/>
        </a:solidFill>
        <a:latin typeface="Arial" charset="0"/>
        <a:ea typeface="ＭＳ Ｐゴシック" charset="0"/>
        <a:cs typeface="Arial" charset="0"/>
      </a:defRPr>
    </a:lvl2pPr>
    <a:lvl3pPr marL="914400" algn="l" rtl="0" fontAlgn="base">
      <a:spcBef>
        <a:spcPct val="0"/>
      </a:spcBef>
      <a:spcAft>
        <a:spcPct val="0"/>
      </a:spcAft>
      <a:defRPr sz="3600" kern="1200">
        <a:solidFill>
          <a:schemeClr val="tx1"/>
        </a:solidFill>
        <a:latin typeface="Arial" charset="0"/>
        <a:ea typeface="ＭＳ Ｐゴシック" charset="0"/>
        <a:cs typeface="Arial" charset="0"/>
      </a:defRPr>
    </a:lvl3pPr>
    <a:lvl4pPr marL="1371600" algn="l" rtl="0" fontAlgn="base">
      <a:spcBef>
        <a:spcPct val="0"/>
      </a:spcBef>
      <a:spcAft>
        <a:spcPct val="0"/>
      </a:spcAft>
      <a:defRPr sz="3600" kern="1200">
        <a:solidFill>
          <a:schemeClr val="tx1"/>
        </a:solidFill>
        <a:latin typeface="Arial" charset="0"/>
        <a:ea typeface="ＭＳ Ｐゴシック" charset="0"/>
        <a:cs typeface="Arial" charset="0"/>
      </a:defRPr>
    </a:lvl4pPr>
    <a:lvl5pPr marL="1828800" algn="l" rtl="0" fontAlgn="base">
      <a:spcBef>
        <a:spcPct val="0"/>
      </a:spcBef>
      <a:spcAft>
        <a:spcPct val="0"/>
      </a:spcAft>
      <a:defRPr sz="3600" kern="1200">
        <a:solidFill>
          <a:schemeClr val="tx1"/>
        </a:solidFill>
        <a:latin typeface="Arial" charset="0"/>
        <a:ea typeface="ＭＳ Ｐゴシック" charset="0"/>
        <a:cs typeface="Arial" charset="0"/>
      </a:defRPr>
    </a:lvl5pPr>
    <a:lvl6pPr marL="2286000" algn="l" defTabSz="457200" rtl="0" eaLnBrk="1" latinLnBrk="0" hangingPunct="1">
      <a:defRPr sz="3600" kern="1200">
        <a:solidFill>
          <a:schemeClr val="tx1"/>
        </a:solidFill>
        <a:latin typeface="Arial" charset="0"/>
        <a:ea typeface="ＭＳ Ｐゴシック" charset="0"/>
        <a:cs typeface="Arial" charset="0"/>
      </a:defRPr>
    </a:lvl6pPr>
    <a:lvl7pPr marL="2743200" algn="l" defTabSz="457200" rtl="0" eaLnBrk="1" latinLnBrk="0" hangingPunct="1">
      <a:defRPr sz="3600" kern="1200">
        <a:solidFill>
          <a:schemeClr val="tx1"/>
        </a:solidFill>
        <a:latin typeface="Arial" charset="0"/>
        <a:ea typeface="ＭＳ Ｐゴシック" charset="0"/>
        <a:cs typeface="Arial" charset="0"/>
      </a:defRPr>
    </a:lvl7pPr>
    <a:lvl8pPr marL="3200400" algn="l" defTabSz="457200" rtl="0" eaLnBrk="1" latinLnBrk="0" hangingPunct="1">
      <a:defRPr sz="3600" kern="1200">
        <a:solidFill>
          <a:schemeClr val="tx1"/>
        </a:solidFill>
        <a:latin typeface="Arial" charset="0"/>
        <a:ea typeface="ＭＳ Ｐゴシック" charset="0"/>
        <a:cs typeface="Arial" charset="0"/>
      </a:defRPr>
    </a:lvl8pPr>
    <a:lvl9pPr marL="3657600" algn="l" defTabSz="457200" rtl="0" eaLnBrk="1" latinLnBrk="0" hangingPunct="1">
      <a:defRPr sz="3600"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BFF"/>
    <a:srgbClr val="0033CC"/>
    <a:srgbClr val="98F13F"/>
    <a:srgbClr val="000000"/>
    <a:srgbClr val="800080"/>
    <a:srgbClr val="404040"/>
    <a:srgbClr val="808080"/>
    <a:srgbClr val="9496FA"/>
    <a:srgbClr val="93FBA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B366E-CB2F-5948-9B1E-82B794372240}" v="4" dt="2025-05-20T07:36:18.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3" autoAdjust="0"/>
    <p:restoredTop sz="85074" autoAdjust="0"/>
  </p:normalViewPr>
  <p:slideViewPr>
    <p:cSldViewPr>
      <p:cViewPr varScale="1">
        <p:scale>
          <a:sx n="99" d="100"/>
          <a:sy n="99" d="100"/>
        </p:scale>
        <p:origin x="1264"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p:cViewPr>
        <p:scale>
          <a:sx n="100" d="100"/>
          <a:sy n="100" d="100"/>
        </p:scale>
        <p:origin x="-2784" y="-72"/>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Verbeeck" userId="e28ece66-60d7-4e9f-888f-d6995e82cae0" providerId="ADAL" clId="{16E84572-335A-4355-8EA1-FE9C99A98CF7}"/>
    <pc:docChg chg="undo redo custSel addSld delSld modSld sldOrd modMainMaster modNotesMaster">
      <pc:chgData name="Johan Verbeeck" userId="e28ece66-60d7-4e9f-888f-d6995e82cae0" providerId="ADAL" clId="{16E84572-335A-4355-8EA1-FE9C99A98CF7}" dt="2022-05-12T14:09:43.454" v="1393" actId="1076"/>
      <pc:docMkLst>
        <pc:docMk/>
      </pc:docMkLst>
      <pc:sldChg chg="modSp add modNotes">
        <pc:chgData name="Johan Verbeeck" userId="e28ece66-60d7-4e9f-888f-d6995e82cae0" providerId="ADAL" clId="{16E84572-335A-4355-8EA1-FE9C99A98CF7}" dt="2022-05-12T13:12:13.588" v="133"/>
        <pc:sldMkLst>
          <pc:docMk/>
          <pc:sldMk cId="4290447144" sldId="272"/>
        </pc:sldMkLst>
      </pc:sldChg>
      <pc:sldChg chg="modSp add mod modNotes">
        <pc:chgData name="Johan Verbeeck" userId="e28ece66-60d7-4e9f-888f-d6995e82cae0" providerId="ADAL" clId="{16E84572-335A-4355-8EA1-FE9C99A98CF7}" dt="2022-05-12T13:12:13.588" v="133"/>
        <pc:sldMkLst>
          <pc:docMk/>
          <pc:sldMk cId="491507094" sldId="304"/>
        </pc:sldMkLst>
      </pc:sldChg>
      <pc:sldChg chg="modSp add mod modNotes">
        <pc:chgData name="Johan Verbeeck" userId="e28ece66-60d7-4e9f-888f-d6995e82cae0" providerId="ADAL" clId="{16E84572-335A-4355-8EA1-FE9C99A98CF7}" dt="2022-05-12T13:16:23.024" v="421" actId="1076"/>
        <pc:sldMkLst>
          <pc:docMk/>
          <pc:sldMk cId="257376729" sldId="326"/>
        </pc:sldMkLst>
      </pc:sldChg>
      <pc:sldChg chg="modSp modNotes">
        <pc:chgData name="Johan Verbeeck" userId="e28ece66-60d7-4e9f-888f-d6995e82cae0" providerId="ADAL" clId="{16E84572-335A-4355-8EA1-FE9C99A98CF7}" dt="2022-05-12T13:12:13.588" v="133"/>
        <pc:sldMkLst>
          <pc:docMk/>
          <pc:sldMk cId="0" sldId="411"/>
        </pc:sldMkLst>
      </pc:sldChg>
      <pc:sldChg chg="modSp add mod modNotes">
        <pc:chgData name="Johan Verbeeck" userId="e28ece66-60d7-4e9f-888f-d6995e82cae0" providerId="ADAL" clId="{16E84572-335A-4355-8EA1-FE9C99A98CF7}" dt="2022-05-12T13:12:13.588" v="133"/>
        <pc:sldMkLst>
          <pc:docMk/>
          <pc:sldMk cId="2204710318" sldId="460"/>
        </pc:sldMkLst>
      </pc:sldChg>
      <pc:sldChg chg="modSp add modNotes">
        <pc:chgData name="Johan Verbeeck" userId="e28ece66-60d7-4e9f-888f-d6995e82cae0" providerId="ADAL" clId="{16E84572-335A-4355-8EA1-FE9C99A98CF7}" dt="2022-05-12T13:12:13.588" v="133"/>
        <pc:sldMkLst>
          <pc:docMk/>
          <pc:sldMk cId="2902412679" sldId="463"/>
        </pc:sldMkLst>
      </pc:sldChg>
      <pc:sldChg chg="delSp modSp add mod delAnim modNotes">
        <pc:chgData name="Johan Verbeeck" userId="e28ece66-60d7-4e9f-888f-d6995e82cae0" providerId="ADAL" clId="{16E84572-335A-4355-8EA1-FE9C99A98CF7}" dt="2022-05-12T13:12:13.588" v="133"/>
        <pc:sldMkLst>
          <pc:docMk/>
          <pc:sldMk cId="425011202" sldId="464"/>
        </pc:sldMkLst>
      </pc:sldChg>
      <pc:sldChg chg="add del">
        <pc:chgData name="Johan Verbeeck" userId="e28ece66-60d7-4e9f-888f-d6995e82cae0" providerId="ADAL" clId="{16E84572-335A-4355-8EA1-FE9C99A98CF7}" dt="2022-05-12T08:02:55.824" v="9" actId="47"/>
        <pc:sldMkLst>
          <pc:docMk/>
          <pc:sldMk cId="1540974066" sldId="471"/>
        </pc:sldMkLst>
      </pc:sldChg>
      <pc:sldChg chg="modSp modNotes">
        <pc:chgData name="Johan Verbeeck" userId="e28ece66-60d7-4e9f-888f-d6995e82cae0" providerId="ADAL" clId="{16E84572-335A-4355-8EA1-FE9C99A98CF7}" dt="2022-05-12T13:12:13.588" v="133"/>
        <pc:sldMkLst>
          <pc:docMk/>
          <pc:sldMk cId="0" sldId="490"/>
        </pc:sldMkLst>
      </pc:sldChg>
      <pc:sldChg chg="modSp modNotes">
        <pc:chgData name="Johan Verbeeck" userId="e28ece66-60d7-4e9f-888f-d6995e82cae0" providerId="ADAL" clId="{16E84572-335A-4355-8EA1-FE9C99A98CF7}" dt="2022-05-12T13:12:13.588" v="133"/>
        <pc:sldMkLst>
          <pc:docMk/>
          <pc:sldMk cId="4109672847" sldId="634"/>
        </pc:sldMkLst>
      </pc:sldChg>
      <pc:sldChg chg="modSp modNotes">
        <pc:chgData name="Johan Verbeeck" userId="e28ece66-60d7-4e9f-888f-d6995e82cae0" providerId="ADAL" clId="{16E84572-335A-4355-8EA1-FE9C99A98CF7}" dt="2022-05-12T13:12:13.588" v="133"/>
        <pc:sldMkLst>
          <pc:docMk/>
          <pc:sldMk cId="3138078863" sldId="666"/>
        </pc:sldMkLst>
      </pc:sldChg>
      <pc:sldChg chg="modSp modNotes">
        <pc:chgData name="Johan Verbeeck" userId="e28ece66-60d7-4e9f-888f-d6995e82cae0" providerId="ADAL" clId="{16E84572-335A-4355-8EA1-FE9C99A98CF7}" dt="2022-05-12T13:12:13.588" v="133"/>
        <pc:sldMkLst>
          <pc:docMk/>
          <pc:sldMk cId="3423833584" sldId="711"/>
        </pc:sldMkLst>
      </pc:sldChg>
      <pc:sldChg chg="modSp modNotes">
        <pc:chgData name="Johan Verbeeck" userId="e28ece66-60d7-4e9f-888f-d6995e82cae0" providerId="ADAL" clId="{16E84572-335A-4355-8EA1-FE9C99A98CF7}" dt="2022-05-12T13:12:13.588" v="133"/>
        <pc:sldMkLst>
          <pc:docMk/>
          <pc:sldMk cId="1746540337" sldId="715"/>
        </pc:sldMkLst>
      </pc:sldChg>
      <pc:sldChg chg="modSp">
        <pc:chgData name="Johan Verbeeck" userId="e28ece66-60d7-4e9f-888f-d6995e82cae0" providerId="ADAL" clId="{16E84572-335A-4355-8EA1-FE9C99A98CF7}" dt="2022-05-12T13:12:13.588" v="133"/>
        <pc:sldMkLst>
          <pc:docMk/>
          <pc:sldMk cId="1444986983" sldId="719"/>
        </pc:sldMkLst>
      </pc:sldChg>
      <pc:sldChg chg="modSp modNotes">
        <pc:chgData name="Johan Verbeeck" userId="e28ece66-60d7-4e9f-888f-d6995e82cae0" providerId="ADAL" clId="{16E84572-335A-4355-8EA1-FE9C99A98CF7}" dt="2022-05-12T13:12:13.588" v="133"/>
        <pc:sldMkLst>
          <pc:docMk/>
          <pc:sldMk cId="3957485022" sldId="721"/>
        </pc:sldMkLst>
      </pc:sldChg>
      <pc:sldChg chg="del ord modNotes">
        <pc:chgData name="Johan Verbeeck" userId="e28ece66-60d7-4e9f-888f-d6995e82cae0" providerId="ADAL" clId="{16E84572-335A-4355-8EA1-FE9C99A98CF7}" dt="2022-05-12T14:04:34.355" v="1339" actId="47"/>
        <pc:sldMkLst>
          <pc:docMk/>
          <pc:sldMk cId="1325024263" sldId="722"/>
        </pc:sldMkLst>
      </pc:sldChg>
      <pc:sldChg chg="modSp modNotes">
        <pc:chgData name="Johan Verbeeck" userId="e28ece66-60d7-4e9f-888f-d6995e82cae0" providerId="ADAL" clId="{16E84572-335A-4355-8EA1-FE9C99A98CF7}" dt="2022-05-12T13:12:13.588" v="133"/>
        <pc:sldMkLst>
          <pc:docMk/>
          <pc:sldMk cId="160922187" sldId="734"/>
        </pc:sldMkLst>
      </pc:sldChg>
      <pc:sldChg chg="modSp del modNotes">
        <pc:chgData name="Johan Verbeeck" userId="e28ece66-60d7-4e9f-888f-d6995e82cae0" providerId="ADAL" clId="{16E84572-335A-4355-8EA1-FE9C99A98CF7}" dt="2022-05-12T12:20:24.430" v="122" actId="2696"/>
        <pc:sldMkLst>
          <pc:docMk/>
          <pc:sldMk cId="3173714852" sldId="737"/>
        </pc:sldMkLst>
      </pc:sldChg>
      <pc:sldChg chg="modSp del ord">
        <pc:chgData name="Johan Verbeeck" userId="e28ece66-60d7-4e9f-888f-d6995e82cae0" providerId="ADAL" clId="{16E84572-335A-4355-8EA1-FE9C99A98CF7}" dt="2022-05-12T13:25:54.636" v="428" actId="47"/>
        <pc:sldMkLst>
          <pc:docMk/>
          <pc:sldMk cId="498534425" sldId="748"/>
        </pc:sldMkLst>
      </pc:sldChg>
      <pc:sldChg chg="modSp modNotes">
        <pc:chgData name="Johan Verbeeck" userId="e28ece66-60d7-4e9f-888f-d6995e82cae0" providerId="ADAL" clId="{16E84572-335A-4355-8EA1-FE9C99A98CF7}" dt="2022-05-12T13:12:13.588" v="133"/>
        <pc:sldMkLst>
          <pc:docMk/>
          <pc:sldMk cId="3820305354" sldId="750"/>
        </pc:sldMkLst>
      </pc:sldChg>
      <pc:sldChg chg="modSp del ord modNotes">
        <pc:chgData name="Johan Verbeeck" userId="e28ece66-60d7-4e9f-888f-d6995e82cae0" providerId="ADAL" clId="{16E84572-335A-4355-8EA1-FE9C99A98CF7}" dt="2022-05-12T12:20:24.430" v="122" actId="2696"/>
        <pc:sldMkLst>
          <pc:docMk/>
          <pc:sldMk cId="3573475430" sldId="751"/>
        </pc:sldMkLst>
      </pc:sldChg>
      <pc:sldChg chg="modSp">
        <pc:chgData name="Johan Verbeeck" userId="e28ece66-60d7-4e9f-888f-d6995e82cae0" providerId="ADAL" clId="{16E84572-335A-4355-8EA1-FE9C99A98CF7}" dt="2022-05-12T13:12:13.588" v="133"/>
        <pc:sldMkLst>
          <pc:docMk/>
          <pc:sldMk cId="1070123594" sldId="754"/>
        </pc:sldMkLst>
      </pc:sldChg>
      <pc:sldChg chg="addSp delSp modSp mod modNotes modNotesTx">
        <pc:chgData name="Johan Verbeeck" userId="e28ece66-60d7-4e9f-888f-d6995e82cae0" providerId="ADAL" clId="{16E84572-335A-4355-8EA1-FE9C99A98CF7}" dt="2022-05-12T13:12:35.182" v="136" actId="1076"/>
        <pc:sldMkLst>
          <pc:docMk/>
          <pc:sldMk cId="2675909484" sldId="756"/>
        </pc:sldMkLst>
      </pc:sldChg>
      <pc:sldChg chg="modSp modNotes">
        <pc:chgData name="Johan Verbeeck" userId="e28ece66-60d7-4e9f-888f-d6995e82cae0" providerId="ADAL" clId="{16E84572-335A-4355-8EA1-FE9C99A98CF7}" dt="2022-05-12T13:12:13.588" v="133"/>
        <pc:sldMkLst>
          <pc:docMk/>
          <pc:sldMk cId="2695854192" sldId="757"/>
        </pc:sldMkLst>
      </pc:sldChg>
      <pc:sldChg chg="modSp modNotes">
        <pc:chgData name="Johan Verbeeck" userId="e28ece66-60d7-4e9f-888f-d6995e82cae0" providerId="ADAL" clId="{16E84572-335A-4355-8EA1-FE9C99A98CF7}" dt="2022-05-12T13:12:13.588" v="133"/>
        <pc:sldMkLst>
          <pc:docMk/>
          <pc:sldMk cId="1132945852" sldId="759"/>
        </pc:sldMkLst>
      </pc:sldChg>
      <pc:sldChg chg="modSp modNotes">
        <pc:chgData name="Johan Verbeeck" userId="e28ece66-60d7-4e9f-888f-d6995e82cae0" providerId="ADAL" clId="{16E84572-335A-4355-8EA1-FE9C99A98CF7}" dt="2022-05-12T13:12:13.588" v="133"/>
        <pc:sldMkLst>
          <pc:docMk/>
          <pc:sldMk cId="855560529" sldId="761"/>
        </pc:sldMkLst>
      </pc:sldChg>
      <pc:sldChg chg="modSp modNotes">
        <pc:chgData name="Johan Verbeeck" userId="e28ece66-60d7-4e9f-888f-d6995e82cae0" providerId="ADAL" clId="{16E84572-335A-4355-8EA1-FE9C99A98CF7}" dt="2022-05-12T13:12:13.588" v="133"/>
        <pc:sldMkLst>
          <pc:docMk/>
          <pc:sldMk cId="1528213324" sldId="762"/>
        </pc:sldMkLst>
      </pc:sldChg>
      <pc:sldChg chg="modSp modNotes">
        <pc:chgData name="Johan Verbeeck" userId="e28ece66-60d7-4e9f-888f-d6995e82cae0" providerId="ADAL" clId="{16E84572-335A-4355-8EA1-FE9C99A98CF7}" dt="2022-05-12T13:12:13.588" v="133"/>
        <pc:sldMkLst>
          <pc:docMk/>
          <pc:sldMk cId="839721056" sldId="763"/>
        </pc:sldMkLst>
      </pc:sldChg>
      <pc:sldChg chg="modSp modNotes">
        <pc:chgData name="Johan Verbeeck" userId="e28ece66-60d7-4e9f-888f-d6995e82cae0" providerId="ADAL" clId="{16E84572-335A-4355-8EA1-FE9C99A98CF7}" dt="2022-05-12T13:12:13.588" v="133"/>
        <pc:sldMkLst>
          <pc:docMk/>
          <pc:sldMk cId="1520342425" sldId="765"/>
        </pc:sldMkLst>
      </pc:sldChg>
      <pc:sldChg chg="modSp modNotes">
        <pc:chgData name="Johan Verbeeck" userId="e28ece66-60d7-4e9f-888f-d6995e82cae0" providerId="ADAL" clId="{16E84572-335A-4355-8EA1-FE9C99A98CF7}" dt="2022-05-12T13:12:13.588" v="133"/>
        <pc:sldMkLst>
          <pc:docMk/>
          <pc:sldMk cId="4291209417" sldId="772"/>
        </pc:sldMkLst>
      </pc:sldChg>
      <pc:sldChg chg="modSp del ord modNotes">
        <pc:chgData name="Johan Verbeeck" userId="e28ece66-60d7-4e9f-888f-d6995e82cae0" providerId="ADAL" clId="{16E84572-335A-4355-8EA1-FE9C99A98CF7}" dt="2022-05-12T12:20:24.430" v="122" actId="2696"/>
        <pc:sldMkLst>
          <pc:docMk/>
          <pc:sldMk cId="579851689" sldId="773"/>
        </pc:sldMkLst>
      </pc:sldChg>
      <pc:sldChg chg="modSp del ord">
        <pc:chgData name="Johan Verbeeck" userId="e28ece66-60d7-4e9f-888f-d6995e82cae0" providerId="ADAL" clId="{16E84572-335A-4355-8EA1-FE9C99A98CF7}" dt="2022-05-12T12:20:24.430" v="122" actId="2696"/>
        <pc:sldMkLst>
          <pc:docMk/>
          <pc:sldMk cId="1263729025" sldId="774"/>
        </pc:sldMkLst>
      </pc:sldChg>
      <pc:sldChg chg="modSp modNotes">
        <pc:chgData name="Johan Verbeeck" userId="e28ece66-60d7-4e9f-888f-d6995e82cae0" providerId="ADAL" clId="{16E84572-335A-4355-8EA1-FE9C99A98CF7}" dt="2022-05-12T13:12:13.588" v="133"/>
        <pc:sldMkLst>
          <pc:docMk/>
          <pc:sldMk cId="2587424708" sldId="785"/>
        </pc:sldMkLst>
      </pc:sldChg>
      <pc:sldChg chg="modSp ord modNotes">
        <pc:chgData name="Johan Verbeeck" userId="e28ece66-60d7-4e9f-888f-d6995e82cae0" providerId="ADAL" clId="{16E84572-335A-4355-8EA1-FE9C99A98CF7}" dt="2022-05-12T13:37:05.785" v="1242"/>
        <pc:sldMkLst>
          <pc:docMk/>
          <pc:sldMk cId="1546092715" sldId="786"/>
        </pc:sldMkLst>
      </pc:sldChg>
      <pc:sldChg chg="modSp ord modNotes">
        <pc:chgData name="Johan Verbeeck" userId="e28ece66-60d7-4e9f-888f-d6995e82cae0" providerId="ADAL" clId="{16E84572-335A-4355-8EA1-FE9C99A98CF7}" dt="2022-05-12T13:37:05.785" v="1242"/>
        <pc:sldMkLst>
          <pc:docMk/>
          <pc:sldMk cId="2731903231" sldId="787"/>
        </pc:sldMkLst>
      </pc:sldChg>
      <pc:sldChg chg="modSp del modNotes">
        <pc:chgData name="Johan Verbeeck" userId="e28ece66-60d7-4e9f-888f-d6995e82cae0" providerId="ADAL" clId="{16E84572-335A-4355-8EA1-FE9C99A98CF7}" dt="2022-05-12T12:20:24.430" v="122" actId="2696"/>
        <pc:sldMkLst>
          <pc:docMk/>
          <pc:sldMk cId="1892350509" sldId="788"/>
        </pc:sldMkLst>
      </pc:sldChg>
      <pc:sldChg chg="modSp del modNotes">
        <pc:chgData name="Johan Verbeeck" userId="e28ece66-60d7-4e9f-888f-d6995e82cae0" providerId="ADAL" clId="{16E84572-335A-4355-8EA1-FE9C99A98CF7}" dt="2022-05-12T12:20:24.430" v="122" actId="2696"/>
        <pc:sldMkLst>
          <pc:docMk/>
          <pc:sldMk cId="3140721712" sldId="789"/>
        </pc:sldMkLst>
      </pc:sldChg>
      <pc:sldChg chg="modSp del">
        <pc:chgData name="Johan Verbeeck" userId="e28ece66-60d7-4e9f-888f-d6995e82cae0" providerId="ADAL" clId="{16E84572-335A-4355-8EA1-FE9C99A98CF7}" dt="2022-05-12T12:20:24.430" v="122" actId="2696"/>
        <pc:sldMkLst>
          <pc:docMk/>
          <pc:sldMk cId="1721893500" sldId="790"/>
        </pc:sldMkLst>
      </pc:sldChg>
      <pc:sldChg chg="modSp modNotes">
        <pc:chgData name="Johan Verbeeck" userId="e28ece66-60d7-4e9f-888f-d6995e82cae0" providerId="ADAL" clId="{16E84572-335A-4355-8EA1-FE9C99A98CF7}" dt="2022-05-12T13:12:13.588" v="133"/>
        <pc:sldMkLst>
          <pc:docMk/>
          <pc:sldMk cId="3715110077" sldId="792"/>
        </pc:sldMkLst>
      </pc:sldChg>
      <pc:sldChg chg="addSp delSp modSp mod">
        <pc:chgData name="Johan Verbeeck" userId="e28ece66-60d7-4e9f-888f-d6995e82cae0" providerId="ADAL" clId="{16E84572-335A-4355-8EA1-FE9C99A98CF7}" dt="2022-05-12T13:12:13.588" v="133"/>
        <pc:sldMkLst>
          <pc:docMk/>
          <pc:sldMk cId="2453144894" sldId="793"/>
        </pc:sldMkLst>
      </pc:sldChg>
      <pc:sldChg chg="modSp">
        <pc:chgData name="Johan Verbeeck" userId="e28ece66-60d7-4e9f-888f-d6995e82cae0" providerId="ADAL" clId="{16E84572-335A-4355-8EA1-FE9C99A98CF7}" dt="2022-05-12T13:12:13.588" v="133"/>
        <pc:sldMkLst>
          <pc:docMk/>
          <pc:sldMk cId="315544709" sldId="795"/>
        </pc:sldMkLst>
      </pc:sldChg>
      <pc:sldChg chg="modSp">
        <pc:chgData name="Johan Verbeeck" userId="e28ece66-60d7-4e9f-888f-d6995e82cae0" providerId="ADAL" clId="{16E84572-335A-4355-8EA1-FE9C99A98CF7}" dt="2022-05-12T13:12:13.588" v="133"/>
        <pc:sldMkLst>
          <pc:docMk/>
          <pc:sldMk cId="3989028077" sldId="797"/>
        </pc:sldMkLst>
      </pc:sldChg>
      <pc:sldChg chg="modSp">
        <pc:chgData name="Johan Verbeeck" userId="e28ece66-60d7-4e9f-888f-d6995e82cae0" providerId="ADAL" clId="{16E84572-335A-4355-8EA1-FE9C99A98CF7}" dt="2022-05-12T13:12:13.588" v="133"/>
        <pc:sldMkLst>
          <pc:docMk/>
          <pc:sldMk cId="942614203" sldId="798"/>
        </pc:sldMkLst>
      </pc:sldChg>
      <pc:sldChg chg="modSp modNotes">
        <pc:chgData name="Johan Verbeeck" userId="e28ece66-60d7-4e9f-888f-d6995e82cae0" providerId="ADAL" clId="{16E84572-335A-4355-8EA1-FE9C99A98CF7}" dt="2022-05-12T13:12:13.588" v="133"/>
        <pc:sldMkLst>
          <pc:docMk/>
          <pc:sldMk cId="517508518" sldId="799"/>
        </pc:sldMkLst>
      </pc:sldChg>
      <pc:sldChg chg="modSp">
        <pc:chgData name="Johan Verbeeck" userId="e28ece66-60d7-4e9f-888f-d6995e82cae0" providerId="ADAL" clId="{16E84572-335A-4355-8EA1-FE9C99A98CF7}" dt="2022-05-12T13:12:13.588" v="133"/>
        <pc:sldMkLst>
          <pc:docMk/>
          <pc:sldMk cId="1638865050" sldId="801"/>
        </pc:sldMkLst>
      </pc:sldChg>
      <pc:sldChg chg="modSp">
        <pc:chgData name="Johan Verbeeck" userId="e28ece66-60d7-4e9f-888f-d6995e82cae0" providerId="ADAL" clId="{16E84572-335A-4355-8EA1-FE9C99A98CF7}" dt="2022-05-12T13:12:13.588" v="133"/>
        <pc:sldMkLst>
          <pc:docMk/>
          <pc:sldMk cId="403388406" sldId="803"/>
        </pc:sldMkLst>
      </pc:sldChg>
      <pc:sldChg chg="modSp del ord modNotes">
        <pc:chgData name="Johan Verbeeck" userId="e28ece66-60d7-4e9f-888f-d6995e82cae0" providerId="ADAL" clId="{16E84572-335A-4355-8EA1-FE9C99A98CF7}" dt="2022-05-12T14:04:36.560" v="1340" actId="47"/>
        <pc:sldMkLst>
          <pc:docMk/>
          <pc:sldMk cId="3285630882" sldId="804"/>
        </pc:sldMkLst>
      </pc:sldChg>
      <pc:sldChg chg="modSp del ord">
        <pc:chgData name="Johan Verbeeck" userId="e28ece66-60d7-4e9f-888f-d6995e82cae0" providerId="ADAL" clId="{16E84572-335A-4355-8EA1-FE9C99A98CF7}" dt="2022-05-12T14:04:00.751" v="1336" actId="47"/>
        <pc:sldMkLst>
          <pc:docMk/>
          <pc:sldMk cId="667305101" sldId="805"/>
        </pc:sldMkLst>
      </pc:sldChg>
      <pc:sldChg chg="modSp mod modNotes">
        <pc:chgData name="Johan Verbeeck" userId="e28ece66-60d7-4e9f-888f-d6995e82cae0" providerId="ADAL" clId="{16E84572-335A-4355-8EA1-FE9C99A98CF7}" dt="2022-05-12T14:09:43.454" v="1393" actId="1076"/>
        <pc:sldMkLst>
          <pc:docMk/>
          <pc:sldMk cId="1422620222" sldId="806"/>
        </pc:sldMkLst>
      </pc:sldChg>
      <pc:sldChg chg="modSp">
        <pc:chgData name="Johan Verbeeck" userId="e28ece66-60d7-4e9f-888f-d6995e82cae0" providerId="ADAL" clId="{16E84572-335A-4355-8EA1-FE9C99A98CF7}" dt="2022-05-12T13:12:13.588" v="133"/>
        <pc:sldMkLst>
          <pc:docMk/>
          <pc:sldMk cId="4213018455" sldId="810"/>
        </pc:sldMkLst>
      </pc:sldChg>
      <pc:sldChg chg="modSp">
        <pc:chgData name="Johan Verbeeck" userId="e28ece66-60d7-4e9f-888f-d6995e82cae0" providerId="ADAL" clId="{16E84572-335A-4355-8EA1-FE9C99A98CF7}" dt="2022-05-12T13:12:13.588" v="133"/>
        <pc:sldMkLst>
          <pc:docMk/>
          <pc:sldMk cId="3717644420" sldId="811"/>
        </pc:sldMkLst>
      </pc:sldChg>
      <pc:sldChg chg="modSp">
        <pc:chgData name="Johan Verbeeck" userId="e28ece66-60d7-4e9f-888f-d6995e82cae0" providerId="ADAL" clId="{16E84572-335A-4355-8EA1-FE9C99A98CF7}" dt="2022-05-12T13:12:13.588" v="133"/>
        <pc:sldMkLst>
          <pc:docMk/>
          <pc:sldMk cId="982797897" sldId="812"/>
        </pc:sldMkLst>
      </pc:sldChg>
      <pc:sldChg chg="modSp mod">
        <pc:chgData name="Johan Verbeeck" userId="e28ece66-60d7-4e9f-888f-d6995e82cae0" providerId="ADAL" clId="{16E84572-335A-4355-8EA1-FE9C99A98CF7}" dt="2022-05-12T14:07:22.307" v="1391" actId="14100"/>
        <pc:sldMkLst>
          <pc:docMk/>
          <pc:sldMk cId="3525045524" sldId="813"/>
        </pc:sldMkLst>
      </pc:sldChg>
      <pc:sldChg chg="modSp">
        <pc:chgData name="Johan Verbeeck" userId="e28ece66-60d7-4e9f-888f-d6995e82cae0" providerId="ADAL" clId="{16E84572-335A-4355-8EA1-FE9C99A98CF7}" dt="2022-05-12T13:12:13.588" v="133"/>
        <pc:sldMkLst>
          <pc:docMk/>
          <pc:sldMk cId="3406837686" sldId="814"/>
        </pc:sldMkLst>
      </pc:sldChg>
      <pc:sldChg chg="modSp">
        <pc:chgData name="Johan Verbeeck" userId="e28ece66-60d7-4e9f-888f-d6995e82cae0" providerId="ADAL" clId="{16E84572-335A-4355-8EA1-FE9C99A98CF7}" dt="2022-05-12T13:12:13.588" v="133"/>
        <pc:sldMkLst>
          <pc:docMk/>
          <pc:sldMk cId="4004700382" sldId="815"/>
        </pc:sldMkLst>
      </pc:sldChg>
      <pc:sldChg chg="modSp">
        <pc:chgData name="Johan Verbeeck" userId="e28ece66-60d7-4e9f-888f-d6995e82cae0" providerId="ADAL" clId="{16E84572-335A-4355-8EA1-FE9C99A98CF7}" dt="2022-05-12T13:12:13.588" v="133"/>
        <pc:sldMkLst>
          <pc:docMk/>
          <pc:sldMk cId="2745297726" sldId="816"/>
        </pc:sldMkLst>
      </pc:sldChg>
      <pc:sldChg chg="modSp modNotes">
        <pc:chgData name="Johan Verbeeck" userId="e28ece66-60d7-4e9f-888f-d6995e82cae0" providerId="ADAL" clId="{16E84572-335A-4355-8EA1-FE9C99A98CF7}" dt="2022-05-12T13:12:13.588" v="133"/>
        <pc:sldMkLst>
          <pc:docMk/>
          <pc:sldMk cId="2981136366" sldId="817"/>
        </pc:sldMkLst>
      </pc:sldChg>
      <pc:sldChg chg="modSp modNotes">
        <pc:chgData name="Johan Verbeeck" userId="e28ece66-60d7-4e9f-888f-d6995e82cae0" providerId="ADAL" clId="{16E84572-335A-4355-8EA1-FE9C99A98CF7}" dt="2022-05-12T13:12:13.588" v="133"/>
        <pc:sldMkLst>
          <pc:docMk/>
          <pc:sldMk cId="3428422841" sldId="818"/>
        </pc:sldMkLst>
      </pc:sldChg>
      <pc:sldChg chg="modSp">
        <pc:chgData name="Johan Verbeeck" userId="e28ece66-60d7-4e9f-888f-d6995e82cae0" providerId="ADAL" clId="{16E84572-335A-4355-8EA1-FE9C99A98CF7}" dt="2022-05-12T13:12:13.588" v="133"/>
        <pc:sldMkLst>
          <pc:docMk/>
          <pc:sldMk cId="1816513316" sldId="819"/>
        </pc:sldMkLst>
      </pc:sldChg>
      <pc:sldChg chg="modSp modNotes">
        <pc:chgData name="Johan Verbeeck" userId="e28ece66-60d7-4e9f-888f-d6995e82cae0" providerId="ADAL" clId="{16E84572-335A-4355-8EA1-FE9C99A98CF7}" dt="2022-05-12T13:12:13.588" v="133"/>
        <pc:sldMkLst>
          <pc:docMk/>
          <pc:sldMk cId="1981149290" sldId="820"/>
        </pc:sldMkLst>
      </pc:sldChg>
      <pc:sldChg chg="modSp mod">
        <pc:chgData name="Johan Verbeeck" userId="e28ece66-60d7-4e9f-888f-d6995e82cae0" providerId="ADAL" clId="{16E84572-335A-4355-8EA1-FE9C99A98CF7}" dt="2022-05-12T14:06:42.692" v="1390" actId="14100"/>
        <pc:sldMkLst>
          <pc:docMk/>
          <pc:sldMk cId="1614656356" sldId="821"/>
        </pc:sldMkLst>
      </pc:sldChg>
      <pc:sldChg chg="modSp">
        <pc:chgData name="Johan Verbeeck" userId="e28ece66-60d7-4e9f-888f-d6995e82cae0" providerId="ADAL" clId="{16E84572-335A-4355-8EA1-FE9C99A98CF7}" dt="2022-05-12T13:12:13.588" v="133"/>
        <pc:sldMkLst>
          <pc:docMk/>
          <pc:sldMk cId="864867827" sldId="827"/>
        </pc:sldMkLst>
      </pc:sldChg>
      <pc:sldChg chg="modSp">
        <pc:chgData name="Johan Verbeeck" userId="e28ece66-60d7-4e9f-888f-d6995e82cae0" providerId="ADAL" clId="{16E84572-335A-4355-8EA1-FE9C99A98CF7}" dt="2022-05-12T13:12:13.588" v="133"/>
        <pc:sldMkLst>
          <pc:docMk/>
          <pc:sldMk cId="2398325553" sldId="829"/>
        </pc:sldMkLst>
      </pc:sldChg>
      <pc:sldChg chg="modSp">
        <pc:chgData name="Johan Verbeeck" userId="e28ece66-60d7-4e9f-888f-d6995e82cae0" providerId="ADAL" clId="{16E84572-335A-4355-8EA1-FE9C99A98CF7}" dt="2022-05-12T13:12:13.588" v="133"/>
        <pc:sldMkLst>
          <pc:docMk/>
          <pc:sldMk cId="3014473316" sldId="830"/>
        </pc:sldMkLst>
      </pc:sldChg>
      <pc:sldChg chg="modSp">
        <pc:chgData name="Johan Verbeeck" userId="e28ece66-60d7-4e9f-888f-d6995e82cae0" providerId="ADAL" clId="{16E84572-335A-4355-8EA1-FE9C99A98CF7}" dt="2022-05-12T13:12:13.588" v="133"/>
        <pc:sldMkLst>
          <pc:docMk/>
          <pc:sldMk cId="737564017" sldId="831"/>
        </pc:sldMkLst>
      </pc:sldChg>
      <pc:sldChg chg="modSp">
        <pc:chgData name="Johan Verbeeck" userId="e28ece66-60d7-4e9f-888f-d6995e82cae0" providerId="ADAL" clId="{16E84572-335A-4355-8EA1-FE9C99A98CF7}" dt="2022-05-12T13:12:13.588" v="133"/>
        <pc:sldMkLst>
          <pc:docMk/>
          <pc:sldMk cId="3620959445" sldId="832"/>
        </pc:sldMkLst>
      </pc:sldChg>
      <pc:sldChg chg="modSp del ord">
        <pc:chgData name="Johan Verbeeck" userId="e28ece66-60d7-4e9f-888f-d6995e82cae0" providerId="ADAL" clId="{16E84572-335A-4355-8EA1-FE9C99A98CF7}" dt="2022-05-12T12:20:24.430" v="122" actId="2696"/>
        <pc:sldMkLst>
          <pc:docMk/>
          <pc:sldMk cId="758440796" sldId="833"/>
        </pc:sldMkLst>
      </pc:sldChg>
      <pc:sldChg chg="modSp del ord">
        <pc:chgData name="Johan Verbeeck" userId="e28ece66-60d7-4e9f-888f-d6995e82cae0" providerId="ADAL" clId="{16E84572-335A-4355-8EA1-FE9C99A98CF7}" dt="2022-05-12T12:20:24.430" v="122" actId="2696"/>
        <pc:sldMkLst>
          <pc:docMk/>
          <pc:sldMk cId="2309139907" sldId="834"/>
        </pc:sldMkLst>
      </pc:sldChg>
      <pc:sldChg chg="modSp">
        <pc:chgData name="Johan Verbeeck" userId="e28ece66-60d7-4e9f-888f-d6995e82cae0" providerId="ADAL" clId="{16E84572-335A-4355-8EA1-FE9C99A98CF7}" dt="2022-05-12T13:12:13.588" v="133"/>
        <pc:sldMkLst>
          <pc:docMk/>
          <pc:sldMk cId="1699161034" sldId="835"/>
        </pc:sldMkLst>
      </pc:sldChg>
      <pc:sldChg chg="modSp">
        <pc:chgData name="Johan Verbeeck" userId="e28ece66-60d7-4e9f-888f-d6995e82cae0" providerId="ADAL" clId="{16E84572-335A-4355-8EA1-FE9C99A98CF7}" dt="2022-05-12T13:12:13.588" v="133"/>
        <pc:sldMkLst>
          <pc:docMk/>
          <pc:sldMk cId="2294010568" sldId="836"/>
        </pc:sldMkLst>
      </pc:sldChg>
      <pc:sldChg chg="modSp modNotes">
        <pc:chgData name="Johan Verbeeck" userId="e28ece66-60d7-4e9f-888f-d6995e82cae0" providerId="ADAL" clId="{16E84572-335A-4355-8EA1-FE9C99A98CF7}" dt="2022-05-12T13:12:13.588" v="133"/>
        <pc:sldMkLst>
          <pc:docMk/>
          <pc:sldMk cId="2468909434" sldId="837"/>
        </pc:sldMkLst>
      </pc:sldChg>
      <pc:sldChg chg="modSp modNotes">
        <pc:chgData name="Johan Verbeeck" userId="e28ece66-60d7-4e9f-888f-d6995e82cae0" providerId="ADAL" clId="{16E84572-335A-4355-8EA1-FE9C99A98CF7}" dt="2022-05-12T13:12:13.588" v="133"/>
        <pc:sldMkLst>
          <pc:docMk/>
          <pc:sldMk cId="1136222791" sldId="839"/>
        </pc:sldMkLst>
      </pc:sldChg>
      <pc:sldChg chg="modSp del">
        <pc:chgData name="Johan Verbeeck" userId="e28ece66-60d7-4e9f-888f-d6995e82cae0" providerId="ADAL" clId="{16E84572-335A-4355-8EA1-FE9C99A98CF7}" dt="2022-05-12T12:20:24.430" v="122" actId="2696"/>
        <pc:sldMkLst>
          <pc:docMk/>
          <pc:sldMk cId="3854083120" sldId="840"/>
        </pc:sldMkLst>
      </pc:sldChg>
      <pc:sldChg chg="addSp modSp new mod">
        <pc:chgData name="Johan Verbeeck" userId="e28ece66-60d7-4e9f-888f-d6995e82cae0" providerId="ADAL" clId="{16E84572-335A-4355-8EA1-FE9C99A98CF7}" dt="2022-05-12T13:12:13.588" v="133"/>
        <pc:sldMkLst>
          <pc:docMk/>
          <pc:sldMk cId="459828256" sldId="841"/>
        </pc:sldMkLst>
      </pc:sldChg>
      <pc:sldChg chg="addSp modSp new mod modClrScheme chgLayout">
        <pc:chgData name="Johan Verbeeck" userId="e28ece66-60d7-4e9f-888f-d6995e82cae0" providerId="ADAL" clId="{16E84572-335A-4355-8EA1-FE9C99A98CF7}" dt="2022-05-12T14:05:45.126" v="1388" actId="20577"/>
        <pc:sldMkLst>
          <pc:docMk/>
          <pc:sldMk cId="1957060210" sldId="842"/>
        </pc:sldMkLst>
      </pc:sldChg>
      <pc:sldChg chg="modSp new mod ord">
        <pc:chgData name="Johan Verbeeck" userId="e28ece66-60d7-4e9f-888f-d6995e82cae0" providerId="ADAL" clId="{16E84572-335A-4355-8EA1-FE9C99A98CF7}" dt="2022-05-12T14:03:08.614" v="1333" actId="20577"/>
        <pc:sldMkLst>
          <pc:docMk/>
          <pc:sldMk cId="2939182511" sldId="843"/>
        </pc:sldMkLst>
      </pc:sldChg>
      <pc:sldMasterChg chg="modSp mod delSldLayout modSldLayout">
        <pc:chgData name="Johan Verbeeck" userId="e28ece66-60d7-4e9f-888f-d6995e82cae0" providerId="ADAL" clId="{16E84572-335A-4355-8EA1-FE9C99A98CF7}" dt="2022-05-12T13:12:13.588" v="133"/>
        <pc:sldMasterMkLst>
          <pc:docMk/>
          <pc:sldMasterMk cId="0" sldId="2147483648"/>
        </pc:sldMasterMkLst>
        <pc:sldLayoutChg chg="modSp">
          <pc:chgData name="Johan Verbeeck" userId="e28ece66-60d7-4e9f-888f-d6995e82cae0" providerId="ADAL" clId="{16E84572-335A-4355-8EA1-FE9C99A98CF7}" dt="2022-05-12T13:12:13.588" v="133"/>
          <pc:sldLayoutMkLst>
            <pc:docMk/>
            <pc:sldMasterMk cId="0" sldId="2147483648"/>
            <pc:sldLayoutMk cId="2597325322" sldId="2147483735"/>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989212124" sldId="2147483736"/>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746173310" sldId="2147483737"/>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123747413" sldId="2147483740"/>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765037899" sldId="2147483741"/>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346409756" sldId="2147483743"/>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754125402" sldId="2147483745"/>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3565264660" sldId="2147483746"/>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908183328" sldId="2147483749"/>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908183328" sldId="2147483750"/>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2908183328" sldId="2147483752"/>
          </pc:sldLayoutMkLst>
        </pc:sldLayoutChg>
        <pc:sldLayoutChg chg="modSp del">
          <pc:chgData name="Johan Verbeeck" userId="e28ece66-60d7-4e9f-888f-d6995e82cae0" providerId="ADAL" clId="{16E84572-335A-4355-8EA1-FE9C99A98CF7}" dt="2022-05-12T12:20:24.430" v="122" actId="2696"/>
          <pc:sldLayoutMkLst>
            <pc:docMk/>
            <pc:sldMasterMk cId="0" sldId="2147483648"/>
            <pc:sldLayoutMk cId="1267432632" sldId="2147483755"/>
          </pc:sldLayoutMkLst>
        </pc:sldLayoutChg>
        <pc:sldLayoutChg chg="modSp del">
          <pc:chgData name="Johan Verbeeck" userId="e28ece66-60d7-4e9f-888f-d6995e82cae0" providerId="ADAL" clId="{16E84572-335A-4355-8EA1-FE9C99A98CF7}" dt="2022-05-12T12:20:24.430" v="122" actId="2696"/>
          <pc:sldLayoutMkLst>
            <pc:docMk/>
            <pc:sldMasterMk cId="0" sldId="2147483648"/>
            <pc:sldLayoutMk cId="1267432632" sldId="2147483756"/>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58"/>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59"/>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61"/>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62"/>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67"/>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267432632" sldId="2147483768"/>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1760857550" sldId="2147483770"/>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239975586" sldId="2147483788"/>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056714302" sldId="2147483791"/>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056714302" sldId="2147483797"/>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056714302" sldId="2147483799"/>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056714302" sldId="2147483800"/>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4056714302" sldId="2147483801"/>
          </pc:sldLayoutMkLst>
        </pc:sldLayoutChg>
        <pc:sldLayoutChg chg="modSp">
          <pc:chgData name="Johan Verbeeck" userId="e28ece66-60d7-4e9f-888f-d6995e82cae0" providerId="ADAL" clId="{16E84572-335A-4355-8EA1-FE9C99A98CF7}" dt="2022-05-12T13:12:13.588" v="133"/>
          <pc:sldLayoutMkLst>
            <pc:docMk/>
            <pc:sldMasterMk cId="0" sldId="2147483648"/>
            <pc:sldLayoutMk cId="3453642512" sldId="2147483802"/>
          </pc:sldLayoutMkLst>
        </pc:sldLayoutChg>
      </pc:sldMasterChg>
    </pc:docChg>
  </pc:docChgLst>
  <pc:docChgLst>
    <pc:chgData name="Johan Verbeeck" userId="e28ece66-60d7-4e9f-888f-d6995e82cae0" providerId="ADAL" clId="{B7FB366E-CB2F-5948-9B1E-82B794372240}"/>
    <pc:docChg chg="custSel modSld modMainMaster">
      <pc:chgData name="Johan Verbeeck" userId="e28ece66-60d7-4e9f-888f-d6995e82cae0" providerId="ADAL" clId="{B7FB366E-CB2F-5948-9B1E-82B794372240}" dt="2025-05-21T08:17:04.451" v="4332" actId="20577"/>
      <pc:docMkLst>
        <pc:docMk/>
      </pc:docMkLst>
      <pc:sldChg chg="mod modShow">
        <pc:chgData name="Johan Verbeeck" userId="e28ece66-60d7-4e9f-888f-d6995e82cae0" providerId="ADAL" clId="{B7FB366E-CB2F-5948-9B1E-82B794372240}" dt="2025-05-21T08:01:44.363" v="4331" actId="729"/>
        <pc:sldMkLst>
          <pc:docMk/>
          <pc:sldMk cId="3715110077" sldId="792"/>
        </pc:sldMkLst>
      </pc:sldChg>
      <pc:sldChg chg="modNotesTx">
        <pc:chgData name="Johan Verbeeck" userId="e28ece66-60d7-4e9f-888f-d6995e82cae0" providerId="ADAL" clId="{B7FB366E-CB2F-5948-9B1E-82B794372240}" dt="2025-05-21T08:00:18.050" v="4330" actId="20577"/>
        <pc:sldMkLst>
          <pc:docMk/>
          <pc:sldMk cId="2453144894" sldId="793"/>
        </pc:sldMkLst>
      </pc:sldChg>
      <pc:sldChg chg="modNotesTx">
        <pc:chgData name="Johan Verbeeck" userId="e28ece66-60d7-4e9f-888f-d6995e82cae0" providerId="ADAL" clId="{B7FB366E-CB2F-5948-9B1E-82B794372240}" dt="2025-05-21T07:34:02.670" v="4243" actId="20577"/>
        <pc:sldMkLst>
          <pc:docMk/>
          <pc:sldMk cId="942614203" sldId="798"/>
        </pc:sldMkLst>
      </pc:sldChg>
      <pc:sldChg chg="modNotesTx">
        <pc:chgData name="Johan Verbeeck" userId="e28ece66-60d7-4e9f-888f-d6995e82cae0" providerId="ADAL" clId="{B7FB366E-CB2F-5948-9B1E-82B794372240}" dt="2025-05-21T07:22:06.736" v="3153" actId="20577"/>
        <pc:sldMkLst>
          <pc:docMk/>
          <pc:sldMk cId="1422620222" sldId="806"/>
        </pc:sldMkLst>
      </pc:sldChg>
      <pc:sldChg chg="modNotesTx">
        <pc:chgData name="Johan Verbeeck" userId="e28ece66-60d7-4e9f-888f-d6995e82cae0" providerId="ADAL" clId="{B7FB366E-CB2F-5948-9B1E-82B794372240}" dt="2025-05-21T07:16:47.039" v="3092" actId="20577"/>
        <pc:sldMkLst>
          <pc:docMk/>
          <pc:sldMk cId="3356997438" sldId="808"/>
        </pc:sldMkLst>
      </pc:sldChg>
      <pc:sldChg chg="modNotesTx">
        <pc:chgData name="Johan Verbeeck" userId="e28ece66-60d7-4e9f-888f-d6995e82cae0" providerId="ADAL" clId="{B7FB366E-CB2F-5948-9B1E-82B794372240}" dt="2025-05-21T07:27:04.578" v="3811" actId="20577"/>
        <pc:sldMkLst>
          <pc:docMk/>
          <pc:sldMk cId="4213018455" sldId="810"/>
        </pc:sldMkLst>
      </pc:sldChg>
      <pc:sldChg chg="modNotesTx">
        <pc:chgData name="Johan Verbeeck" userId="e28ece66-60d7-4e9f-888f-d6995e82cae0" providerId="ADAL" clId="{B7FB366E-CB2F-5948-9B1E-82B794372240}" dt="2025-05-21T07:23:26.744" v="3389" actId="20577"/>
        <pc:sldMkLst>
          <pc:docMk/>
          <pc:sldMk cId="3717644420" sldId="811"/>
        </pc:sldMkLst>
      </pc:sldChg>
      <pc:sldChg chg="modNotesTx">
        <pc:chgData name="Johan Verbeeck" userId="e28ece66-60d7-4e9f-888f-d6995e82cae0" providerId="ADAL" clId="{B7FB366E-CB2F-5948-9B1E-82B794372240}" dt="2025-05-21T07:25:52.404" v="3680" actId="20577"/>
        <pc:sldMkLst>
          <pc:docMk/>
          <pc:sldMk cId="982797897" sldId="812"/>
        </pc:sldMkLst>
      </pc:sldChg>
      <pc:sldChg chg="modNotesTx">
        <pc:chgData name="Johan Verbeeck" userId="e28ece66-60d7-4e9f-888f-d6995e82cae0" providerId="ADAL" clId="{B7FB366E-CB2F-5948-9B1E-82B794372240}" dt="2025-05-21T07:13:02.112" v="2787" actId="20577"/>
        <pc:sldMkLst>
          <pc:docMk/>
          <pc:sldMk cId="3525045524" sldId="813"/>
        </pc:sldMkLst>
      </pc:sldChg>
      <pc:sldChg chg="modNotesTx">
        <pc:chgData name="Johan Verbeeck" userId="e28ece66-60d7-4e9f-888f-d6995e82cae0" providerId="ADAL" clId="{B7FB366E-CB2F-5948-9B1E-82B794372240}" dt="2025-05-21T07:29:02.304" v="4077" actId="20577"/>
        <pc:sldMkLst>
          <pc:docMk/>
          <pc:sldMk cId="3406837686" sldId="814"/>
        </pc:sldMkLst>
      </pc:sldChg>
      <pc:sldChg chg="modNotesTx">
        <pc:chgData name="Johan Verbeeck" userId="e28ece66-60d7-4e9f-888f-d6995e82cae0" providerId="ADAL" clId="{B7FB366E-CB2F-5948-9B1E-82B794372240}" dt="2025-05-21T07:01:40.533" v="1186" actId="20577"/>
        <pc:sldMkLst>
          <pc:docMk/>
          <pc:sldMk cId="4004700382" sldId="815"/>
        </pc:sldMkLst>
      </pc:sldChg>
      <pc:sldChg chg="modNotesTx">
        <pc:chgData name="Johan Verbeeck" userId="e28ece66-60d7-4e9f-888f-d6995e82cae0" providerId="ADAL" clId="{B7FB366E-CB2F-5948-9B1E-82B794372240}" dt="2025-05-21T06:53:39.771" v="328" actId="20577"/>
        <pc:sldMkLst>
          <pc:docMk/>
          <pc:sldMk cId="1614656356" sldId="821"/>
        </pc:sldMkLst>
      </pc:sldChg>
      <pc:sldChg chg="modNotesTx">
        <pc:chgData name="Johan Verbeeck" userId="e28ece66-60d7-4e9f-888f-d6995e82cae0" providerId="ADAL" clId="{B7FB366E-CB2F-5948-9B1E-82B794372240}" dt="2025-05-21T07:04:09.409" v="1631" actId="20577"/>
        <pc:sldMkLst>
          <pc:docMk/>
          <pc:sldMk cId="864867827" sldId="827"/>
        </pc:sldMkLst>
      </pc:sldChg>
      <pc:sldChg chg="addSp delSp modSp mod">
        <pc:chgData name="Johan Verbeeck" userId="e28ece66-60d7-4e9f-888f-d6995e82cae0" providerId="ADAL" clId="{B7FB366E-CB2F-5948-9B1E-82B794372240}" dt="2025-05-20T07:36:18.456" v="9"/>
        <pc:sldMkLst>
          <pc:docMk/>
          <pc:sldMk cId="459828256" sldId="841"/>
        </pc:sldMkLst>
        <pc:spChg chg="add del mod">
          <ac:chgData name="Johan Verbeeck" userId="e28ece66-60d7-4e9f-888f-d6995e82cae0" providerId="ADAL" clId="{B7FB366E-CB2F-5948-9B1E-82B794372240}" dt="2025-05-20T07:36:18.279" v="7"/>
          <ac:spMkLst>
            <pc:docMk/>
            <pc:sldMk cId="459828256" sldId="841"/>
            <ac:spMk id="4" creationId="{6FC15427-AC1C-F3D0-BF3D-C7A6D6CC7C1F}"/>
          </ac:spMkLst>
        </pc:spChg>
        <pc:spChg chg="add del mod">
          <ac:chgData name="Johan Verbeeck" userId="e28ece66-60d7-4e9f-888f-d6995e82cae0" providerId="ADAL" clId="{B7FB366E-CB2F-5948-9B1E-82B794372240}" dt="2025-05-20T07:36:17.262" v="5"/>
          <ac:spMkLst>
            <pc:docMk/>
            <pc:sldMk cId="459828256" sldId="841"/>
            <ac:spMk id="6" creationId="{E1339C3E-045C-5BBD-8905-8BB76DE4456B}"/>
          </ac:spMkLst>
        </pc:spChg>
        <pc:spChg chg="add del mod">
          <ac:chgData name="Johan Verbeeck" userId="e28ece66-60d7-4e9f-888f-d6995e82cae0" providerId="ADAL" clId="{B7FB366E-CB2F-5948-9B1E-82B794372240}" dt="2025-05-20T07:36:18.456" v="9"/>
          <ac:spMkLst>
            <pc:docMk/>
            <pc:sldMk cId="459828256" sldId="841"/>
            <ac:spMk id="7" creationId="{6A80CD14-E551-313E-7B35-32EEF9FFA8AC}"/>
          </ac:spMkLst>
        </pc:spChg>
      </pc:sldChg>
      <pc:sldChg chg="modSp mod">
        <pc:chgData name="Johan Verbeeck" userId="e28ece66-60d7-4e9f-888f-d6995e82cae0" providerId="ADAL" clId="{B7FB366E-CB2F-5948-9B1E-82B794372240}" dt="2025-05-21T08:17:04.451" v="4332" actId="20577"/>
        <pc:sldMkLst>
          <pc:docMk/>
          <pc:sldMk cId="2939182511" sldId="843"/>
        </pc:sldMkLst>
        <pc:spChg chg="mod">
          <ac:chgData name="Johan Verbeeck" userId="e28ece66-60d7-4e9f-888f-d6995e82cae0" providerId="ADAL" clId="{B7FB366E-CB2F-5948-9B1E-82B794372240}" dt="2025-05-21T08:17:04.451" v="4332" actId="20577"/>
          <ac:spMkLst>
            <pc:docMk/>
            <pc:sldMk cId="2939182511" sldId="843"/>
            <ac:spMk id="3" creationId="{028A76D0-BC14-4F73-9B4A-B6FAF96BD04F}"/>
          </ac:spMkLst>
        </pc:spChg>
      </pc:sldChg>
      <pc:sldMasterChg chg="modSp mod modSldLayout">
        <pc:chgData name="Johan Verbeeck" userId="e28ece66-60d7-4e9f-888f-d6995e82cae0" providerId="ADAL" clId="{B7FB366E-CB2F-5948-9B1E-82B794372240}" dt="2025-05-20T07:36:26.708" v="14" actId="20577"/>
        <pc:sldMasterMkLst>
          <pc:docMk/>
          <pc:sldMasterMk cId="0" sldId="2147483648"/>
        </pc:sldMasterMkLst>
        <pc:spChg chg="mod">
          <ac:chgData name="Johan Verbeeck" userId="e28ece66-60d7-4e9f-888f-d6995e82cae0" providerId="ADAL" clId="{B7FB366E-CB2F-5948-9B1E-82B794372240}" dt="2025-05-20T07:36:26.708" v="14" actId="20577"/>
          <ac:spMkLst>
            <pc:docMk/>
            <pc:sldMasterMk cId="0" sldId="2147483648"/>
            <ac:spMk id="1030" creationId="{00000000-0000-0000-0000-000000000000}"/>
          </ac:spMkLst>
        </pc:spChg>
        <pc:sldLayoutChg chg="addSp delSp modSp mod">
          <pc:chgData name="Johan Verbeeck" userId="e28ece66-60d7-4e9f-888f-d6995e82cae0" providerId="ADAL" clId="{B7FB366E-CB2F-5948-9B1E-82B794372240}" dt="2025-05-20T07:36:21.842" v="12"/>
          <pc:sldLayoutMkLst>
            <pc:docMk/>
            <pc:sldMasterMk cId="0" sldId="2147483648"/>
            <pc:sldLayoutMk cId="4013429282" sldId="2147483734"/>
          </pc:sldLayoutMkLst>
          <pc:spChg chg="add del mod">
            <ac:chgData name="Johan Verbeeck" userId="e28ece66-60d7-4e9f-888f-d6995e82cae0" providerId="ADAL" clId="{B7FB366E-CB2F-5948-9B1E-82B794372240}" dt="2025-05-20T07:36:21.842" v="12"/>
            <ac:spMkLst>
              <pc:docMk/>
              <pc:sldMasterMk cId="0" sldId="2147483648"/>
              <pc:sldLayoutMk cId="4013429282" sldId="2147483734"/>
              <ac:spMk id="4" creationId="{B291C055-5886-1570-21DA-126189CB1F4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Rectangle 2"/>
          <p:cNvSpPr>
            <a:spLocks noGrp="1" noChangeArrowheads="1"/>
          </p:cNvSpPr>
          <p:nvPr>
            <p:ph type="hdr" sz="quarter"/>
          </p:nvPr>
        </p:nvSpPr>
        <p:spPr bwMode="auto">
          <a:xfrm>
            <a:off x="1"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559107" name="Rectangle 3"/>
          <p:cNvSpPr>
            <a:spLocks noGrp="1" noChangeArrowheads="1"/>
          </p:cNvSpPr>
          <p:nvPr>
            <p:ph type="dt" sz="quarter" idx="1"/>
          </p:nvPr>
        </p:nvSpPr>
        <p:spPr bwMode="auto">
          <a:xfrm>
            <a:off x="5265014"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559108" name="Rectangle 4"/>
          <p:cNvSpPr>
            <a:spLocks noGrp="1" noChangeArrowheads="1"/>
          </p:cNvSpPr>
          <p:nvPr>
            <p:ph type="ftr" sz="quarter" idx="2"/>
          </p:nvPr>
        </p:nvSpPr>
        <p:spPr bwMode="auto">
          <a:xfrm>
            <a:off x="1"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559109" name="Rectangle 5"/>
          <p:cNvSpPr>
            <a:spLocks noGrp="1" noChangeArrowheads="1"/>
          </p:cNvSpPr>
          <p:nvPr>
            <p:ph type="sldNum" sz="quarter" idx="3"/>
          </p:nvPr>
        </p:nvSpPr>
        <p:spPr bwMode="auto">
          <a:xfrm>
            <a:off x="5265014" y="6658443"/>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33086520-D242-6848-A206-4F1E9EF127BA}" type="slidenum">
              <a:rPr lang="en-US"/>
              <a:pPr/>
              <a:t>‹#›</a:t>
            </a:fld>
            <a:endParaRPr lang="en-US"/>
          </a:p>
        </p:txBody>
      </p:sp>
    </p:spTree>
    <p:extLst>
      <p:ext uri="{BB962C8B-B14F-4D97-AF65-F5344CB8AC3E}">
        <p14:creationId xmlns:p14="http://schemas.microsoft.com/office/powerpoint/2010/main" val="349261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1"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5267119" y="0"/>
            <a:ext cx="4029282" cy="3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46085" name="Rectangle 5"/>
          <p:cNvSpPr>
            <a:spLocks noGrp="1" noChangeArrowheads="1"/>
          </p:cNvSpPr>
          <p:nvPr>
            <p:ph type="body" sz="quarter" idx="3"/>
          </p:nvPr>
        </p:nvSpPr>
        <p:spPr bwMode="auto">
          <a:xfrm>
            <a:off x="1239942" y="3329222"/>
            <a:ext cx="6816518" cy="31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1" y="6659641"/>
            <a:ext cx="4029282"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5267119" y="6659641"/>
            <a:ext cx="4029282" cy="35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E0BD68EF-D79A-704F-954D-255092C1F877}" type="slidenum">
              <a:rPr lang="en-US"/>
              <a:pPr/>
              <a:t>‹#›</a:t>
            </a:fld>
            <a:endParaRPr lang="en-US"/>
          </a:p>
        </p:txBody>
      </p:sp>
    </p:spTree>
    <p:extLst>
      <p:ext uri="{BB962C8B-B14F-4D97-AF65-F5344CB8AC3E}">
        <p14:creationId xmlns:p14="http://schemas.microsoft.com/office/powerpoint/2010/main" val="1852801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effectLst/>
              </a:rPr>
              <a:t>1h talk, 15 min questions, 15 min tutorial</a:t>
            </a:r>
          </a:p>
          <a:p>
            <a:endParaRPr lang="en-US" dirty="0">
              <a:effectLst/>
            </a:endParaRPr>
          </a:p>
          <a:p>
            <a:r>
              <a:rPr lang="en-US" dirty="0"/>
              <a:t>Practical…</a:t>
            </a:r>
          </a:p>
        </p:txBody>
      </p:sp>
      <p:sp>
        <p:nvSpPr>
          <p:cNvPr id="4" name="Slide Number Placeholder 3"/>
          <p:cNvSpPr>
            <a:spLocks noGrp="1"/>
          </p:cNvSpPr>
          <p:nvPr>
            <p:ph type="sldNum" sz="quarter" idx="10"/>
          </p:nvPr>
        </p:nvSpPr>
        <p:spPr/>
        <p:txBody>
          <a:bodyPr/>
          <a:lstStyle/>
          <a:p>
            <a:fld id="{E295398B-BC37-4447-A76A-1165A2030A13}" type="slidenum">
              <a:rPr lang="en-US" smtClean="0"/>
              <a:t>0</a:t>
            </a:fld>
            <a:endParaRPr lang="en-US"/>
          </a:p>
        </p:txBody>
      </p:sp>
    </p:spTree>
    <p:extLst>
      <p:ext uri="{BB962C8B-B14F-4D97-AF65-F5344CB8AC3E}">
        <p14:creationId xmlns:p14="http://schemas.microsoft.com/office/powerpoint/2010/main" val="57840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most common wave in a modern stem</a:t>
            </a:r>
          </a:p>
          <a:p>
            <a:r>
              <a:rPr lang="en-US" dirty="0"/>
              <a:t>Take a round aperture and choose a flat phase</a:t>
            </a:r>
          </a:p>
          <a:p>
            <a:r>
              <a:rPr lang="en-US" dirty="0"/>
              <a:t>This leads to a focused probe in the far field, which size is determined by lambda/alpha (same for light)</a:t>
            </a:r>
          </a:p>
          <a:p>
            <a:r>
              <a:rPr lang="en-US" dirty="0"/>
              <a:t>So the smaller you want to make this spot, the smaller the wavelength needs to be and the larger the opening angle.</a:t>
            </a:r>
          </a:p>
          <a:p>
            <a:r>
              <a:rPr lang="en-US" dirty="0"/>
              <a:t>Here is a huge difference between light optics and electron optics, typically alpha can only reach a few 10s of </a:t>
            </a:r>
            <a:r>
              <a:rPr lang="en-US" dirty="0" err="1"/>
              <a:t>mrad</a:t>
            </a:r>
            <a:r>
              <a:rPr lang="en-US" dirty="0"/>
              <a:t> with current lens technologies</a:t>
            </a:r>
          </a:p>
          <a:p>
            <a:r>
              <a:rPr lang="en-US" dirty="0"/>
              <a:t>So even though we start out with a very small wavelength, we can’t really use this due to the fact that we need to limit the angles because aberration will move the phase away from flat resulting in broadening of the beam</a:t>
            </a:r>
          </a:p>
          <a:p>
            <a:endParaRPr lang="en-US" dirty="0"/>
          </a:p>
          <a:p>
            <a:r>
              <a:rPr lang="en-US" dirty="0"/>
              <a:t>We can then simulate how this beam behaves as a function of z, away from the focal plane</a:t>
            </a:r>
          </a:p>
          <a:p>
            <a:r>
              <a:rPr lang="en-US" dirty="0"/>
              <a:t>We note a cigar shaped profile where the length in z is much longer than in </a:t>
            </a:r>
            <a:r>
              <a:rPr lang="en-US" dirty="0" err="1"/>
              <a:t>xy</a:t>
            </a:r>
            <a:r>
              <a:rPr lang="en-US" dirty="0"/>
              <a:t>…in fact the z length scales with 1/alpha^2</a:t>
            </a:r>
          </a:p>
          <a:p>
            <a:r>
              <a:rPr lang="en-US" dirty="0"/>
              <a:t>This is a pity if you want 3D information as it could allow to focus inside a thick sample, but alas that usually doesn’t work very well.</a:t>
            </a:r>
          </a:p>
        </p:txBody>
      </p:sp>
      <p:sp>
        <p:nvSpPr>
          <p:cNvPr id="4" name="Slide Number Placeholder 3"/>
          <p:cNvSpPr>
            <a:spLocks noGrp="1"/>
          </p:cNvSpPr>
          <p:nvPr>
            <p:ph type="sldNum" sz="quarter" idx="5"/>
          </p:nvPr>
        </p:nvSpPr>
        <p:spPr/>
        <p:txBody>
          <a:bodyPr/>
          <a:lstStyle/>
          <a:p>
            <a:fld id="{E0BD68EF-D79A-704F-954D-255092C1F877}" type="slidenum">
              <a:rPr lang="en-US" smtClean="0"/>
              <a:pPr/>
              <a:t>11</a:t>
            </a:fld>
            <a:endParaRPr lang="en-US"/>
          </a:p>
        </p:txBody>
      </p:sp>
    </p:spTree>
    <p:extLst>
      <p:ext uri="{BB962C8B-B14F-4D97-AF65-F5344CB8AC3E}">
        <p14:creationId xmlns:p14="http://schemas.microsoft.com/office/powerpoint/2010/main" val="132020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2311400" y="525463"/>
            <a:ext cx="4673600" cy="2628900"/>
          </a:xfrm>
          <a:ln/>
        </p:spPr>
      </p:sp>
      <p:sp>
        <p:nvSpPr>
          <p:cNvPr id="5017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latin typeface="Arial Narrow" charset="0"/>
              </a:rPr>
              <a:t>Lets take a look at wave optics</a:t>
            </a:r>
          </a:p>
          <a:p>
            <a:r>
              <a:rPr lang="en-US" dirty="0">
                <a:latin typeface="Arial Narrow" charset="0"/>
              </a:rPr>
              <a:t>Suppose a plane impinging on some lens</a:t>
            </a:r>
          </a:p>
          <a:p>
            <a:r>
              <a:rPr lang="en-US" dirty="0">
                <a:latin typeface="Arial Narrow" charset="0"/>
              </a:rPr>
              <a:t>The lens will deform the </a:t>
            </a:r>
            <a:r>
              <a:rPr lang="en-US" dirty="0" err="1">
                <a:latin typeface="Arial Narrow" charset="0"/>
              </a:rPr>
              <a:t>wavefronts</a:t>
            </a:r>
            <a:r>
              <a:rPr lang="en-US" dirty="0">
                <a:latin typeface="Arial Narrow" charset="0"/>
              </a:rPr>
              <a:t> in a continuous way</a:t>
            </a:r>
          </a:p>
          <a:p>
            <a:r>
              <a:rPr lang="en-US" dirty="0" err="1">
                <a:latin typeface="Arial Narrow" charset="0"/>
              </a:rPr>
              <a:t>Wavefronts</a:t>
            </a:r>
            <a:r>
              <a:rPr lang="en-US" dirty="0">
                <a:latin typeface="Arial Narrow" charset="0"/>
              </a:rPr>
              <a:t> remain separate deformed planes that are not connected …we can describe this by a simple phase factor</a:t>
            </a:r>
          </a:p>
          <a:p>
            <a:endParaRPr lang="en-US" dirty="0">
              <a:latin typeface="Arial Narrow" charset="0"/>
            </a:endParaRPr>
          </a:p>
          <a:p>
            <a:r>
              <a:rPr lang="en-US" dirty="0">
                <a:latin typeface="Arial Narrow" charset="0"/>
              </a:rPr>
              <a:t>Now imagine a special lens made like a spiral, and we take care that the phase difference at the step is a multiple of 2pi (a bit like a </a:t>
            </a:r>
            <a:r>
              <a:rPr lang="en-US" dirty="0" err="1">
                <a:latin typeface="Arial Narrow" charset="0"/>
              </a:rPr>
              <a:t>fresnel</a:t>
            </a:r>
            <a:r>
              <a:rPr lang="en-US" dirty="0">
                <a:latin typeface="Arial Narrow" charset="0"/>
              </a:rPr>
              <a:t> lens)</a:t>
            </a:r>
          </a:p>
          <a:p>
            <a:r>
              <a:rPr lang="en-US" dirty="0">
                <a:latin typeface="Arial Narrow" charset="0"/>
              </a:rPr>
              <a:t>If a plane wave impinges on such a lens, the </a:t>
            </a:r>
            <a:r>
              <a:rPr lang="en-US" dirty="0" err="1">
                <a:latin typeface="Arial Narrow" charset="0"/>
              </a:rPr>
              <a:t>wavefronts</a:t>
            </a:r>
            <a:r>
              <a:rPr lang="en-US" dirty="0">
                <a:latin typeface="Arial Narrow" charset="0"/>
              </a:rPr>
              <a:t> will form a </a:t>
            </a:r>
            <a:r>
              <a:rPr lang="en-US" dirty="0" err="1">
                <a:latin typeface="Arial Narrow" charset="0"/>
              </a:rPr>
              <a:t>spiralling</a:t>
            </a:r>
            <a:r>
              <a:rPr lang="en-US" dirty="0">
                <a:latin typeface="Arial Narrow" charset="0"/>
              </a:rPr>
              <a:t> structure. Note that this is now a fundamentally different situation as above because the </a:t>
            </a:r>
            <a:r>
              <a:rPr lang="en-US" dirty="0" err="1">
                <a:latin typeface="Arial Narrow" charset="0"/>
              </a:rPr>
              <a:t>wavefronts</a:t>
            </a:r>
            <a:r>
              <a:rPr lang="en-US" dirty="0">
                <a:latin typeface="Arial Narrow" charset="0"/>
              </a:rPr>
              <a:t> are now all connected and there is a singularity in the center. Since the phase is undefined in this center the amplitude has to be zero (note there is no absorption still the amplitude is reduced to zero)</a:t>
            </a:r>
          </a:p>
          <a:p>
            <a:r>
              <a:rPr lang="en-US" dirty="0">
                <a:latin typeface="Arial Narrow" charset="0"/>
              </a:rPr>
              <a:t>In </a:t>
            </a:r>
            <a:r>
              <a:rPr lang="en-US" dirty="0" err="1">
                <a:latin typeface="Arial Narrow" charset="0"/>
              </a:rPr>
              <a:t>mathemathical</a:t>
            </a:r>
            <a:r>
              <a:rPr lang="en-US" dirty="0">
                <a:latin typeface="Arial Narrow" charset="0"/>
              </a:rPr>
              <a:t> terms we say that this wave now has a different topology since you can’t go from this wave to the above wave without making a cut in the </a:t>
            </a:r>
            <a:r>
              <a:rPr lang="en-US" dirty="0" err="1">
                <a:latin typeface="Arial Narrow" charset="0"/>
              </a:rPr>
              <a:t>wavefronts</a:t>
            </a:r>
            <a:endParaRPr lang="en-US" dirty="0">
              <a:latin typeface="Arial Narrow" charset="0"/>
            </a:endParaRPr>
          </a:p>
          <a:p>
            <a:endParaRPr lang="en-US" dirty="0">
              <a:latin typeface="Arial Narrow" charset="0"/>
            </a:endParaRPr>
          </a:p>
          <a:p>
            <a:r>
              <a:rPr lang="en-US" dirty="0">
                <a:latin typeface="Arial Narrow" charset="0"/>
              </a:rPr>
              <a:t>Such waves are called vortex waves (there are other </a:t>
            </a:r>
            <a:r>
              <a:rPr lang="en-US" dirty="0" err="1">
                <a:latin typeface="Arial Narrow" charset="0"/>
              </a:rPr>
              <a:t>signularities</a:t>
            </a:r>
            <a:r>
              <a:rPr lang="en-US" dirty="0">
                <a:latin typeface="Arial Narrow" charset="0"/>
              </a:rPr>
              <a:t> possible)…with a topological charge of l</a:t>
            </a:r>
            <a:endParaRPr lang="nl-NL" dirty="0">
              <a:latin typeface="Arial Narrow" charset="0"/>
            </a:endParaRPr>
          </a:p>
        </p:txBody>
      </p:sp>
    </p:spTree>
    <p:extLst>
      <p:ext uri="{BB962C8B-B14F-4D97-AF65-F5344CB8AC3E}">
        <p14:creationId xmlns:p14="http://schemas.microsoft.com/office/powerpoint/2010/main" val="102359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2311400" y="525463"/>
            <a:ext cx="4673600" cy="2628900"/>
          </a:xfrm>
          <a:ln/>
        </p:spPr>
      </p:sp>
      <p:sp>
        <p:nvSpPr>
          <p:cNvPr id="5120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en-US" dirty="0">
                <a:latin typeface="Arial Narrow" charset="0"/>
              </a:rPr>
              <a:t>Such vortex beams are also possible in the electron microscope and</a:t>
            </a:r>
            <a:r>
              <a:rPr lang="en-US" baseline="0" dirty="0">
                <a:latin typeface="Arial Narrow" charset="0"/>
              </a:rPr>
              <a:t> they form an interesting class of waves which can interact with a sample</a:t>
            </a:r>
          </a:p>
          <a:p>
            <a:r>
              <a:rPr lang="en-US" baseline="0" dirty="0">
                <a:latin typeface="Arial Narrow" charset="0"/>
              </a:rPr>
              <a:t>They carry so-called OAM much like an orbital in an atom does but now in a propagating beam</a:t>
            </a:r>
          </a:p>
          <a:p>
            <a:endParaRPr lang="en-US" baseline="0" dirty="0">
              <a:latin typeface="Arial Narrow" charset="0"/>
            </a:endParaRPr>
          </a:p>
          <a:p>
            <a:r>
              <a:rPr lang="en-US" baseline="0" dirty="0">
                <a:latin typeface="Arial Narrow" charset="0"/>
              </a:rPr>
              <a:t>For the occasion however I want to take a step away from vortex electron beams and explore the idea of what we could do in the TEM if we have a freely programmable phase plate?</a:t>
            </a:r>
            <a:endParaRPr lang="en-US" dirty="0">
              <a:latin typeface="Arial Narrow" charset="0"/>
            </a:endParaRPr>
          </a:p>
        </p:txBody>
      </p:sp>
      <p:sp>
        <p:nvSpPr>
          <p:cNvPr id="63492" name="Slide Number Placeholder 3"/>
          <p:cNvSpPr>
            <a:spLocks noGrp="1"/>
          </p:cNvSpPr>
          <p:nvPr>
            <p:ph type="sldNum" sz="quarter" idx="5"/>
          </p:nvPr>
        </p:nvSpPr>
        <p:spPr/>
        <p:txBody>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fld id="{794B27DA-3BE3-4E45-9874-31F931431B6B}" type="slidenum">
              <a:rPr lang="en-US" sz="1200">
                <a:latin typeface="Times New Roman" charset="0"/>
              </a:rPr>
              <a:pPr/>
              <a:t>13</a:t>
            </a:fld>
            <a:endParaRPr lang="en-US" sz="1200">
              <a:latin typeface="Times New Roman" charset="0"/>
            </a:endParaRPr>
          </a:p>
        </p:txBody>
      </p:sp>
    </p:spTree>
    <p:extLst>
      <p:ext uri="{BB962C8B-B14F-4D97-AF65-F5344CB8AC3E}">
        <p14:creationId xmlns:p14="http://schemas.microsoft.com/office/powerpoint/2010/main" val="1006719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 waves are not the only nondiffractive solutions</a:t>
            </a:r>
          </a:p>
          <a:p>
            <a:r>
              <a:rPr lang="en-US" dirty="0"/>
              <a:t>…note that none of these can be realized in practice as energy arguments would have difficulty with a beam that fills the whole of space</a:t>
            </a:r>
          </a:p>
          <a:p>
            <a:r>
              <a:rPr lang="en-US" dirty="0"/>
              <a:t>In reality you can have only approximations to this, that even holds for the plane wave</a:t>
            </a:r>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16</a:t>
            </a:fld>
            <a:endParaRPr lang="en-US"/>
          </a:p>
        </p:txBody>
      </p:sp>
    </p:spTree>
    <p:extLst>
      <p:ext uri="{BB962C8B-B14F-4D97-AF65-F5344CB8AC3E}">
        <p14:creationId xmlns:p14="http://schemas.microsoft.com/office/powerpoint/2010/main" val="241783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GB" dirty="0"/>
              <a:t>Berry prediction, </a:t>
            </a:r>
            <a:r>
              <a:rPr lang="en-GB" dirty="0" err="1"/>
              <a:t>Sivioglou</a:t>
            </a:r>
            <a:r>
              <a:rPr lang="en-GB" dirty="0"/>
              <a:t>…first observation with optics</a:t>
            </a:r>
          </a:p>
          <a:p>
            <a:r>
              <a:rPr lang="en-GB" dirty="0"/>
              <a:t>Only solution of the wave equation that is non-diffracting</a:t>
            </a:r>
            <a:r>
              <a:rPr lang="en-GB" baseline="0" dirty="0"/>
              <a:t> in </a:t>
            </a:r>
            <a:r>
              <a:rPr lang="en-GB" baseline="0" dirty="0" err="1"/>
              <a:t>1D</a:t>
            </a:r>
            <a:r>
              <a:rPr lang="en-GB" baseline="0" dirty="0"/>
              <a:t> (apart from the plane wave)</a:t>
            </a:r>
          </a:p>
          <a:p>
            <a:r>
              <a:rPr lang="en-GB" baseline="0" dirty="0"/>
              <a:t>In 2D there are more solutions</a:t>
            </a:r>
          </a:p>
          <a:p>
            <a:r>
              <a:rPr lang="en-GB" baseline="0" dirty="0"/>
              <a:t>Phase that goes as the cube of position</a:t>
            </a:r>
            <a:endParaRPr lang="en-GB"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17</a:t>
            </a:fld>
            <a:endParaRPr lang="en-US"/>
          </a:p>
        </p:txBody>
      </p:sp>
    </p:spTree>
    <p:extLst>
      <p:ext uri="{BB962C8B-B14F-4D97-AF65-F5344CB8AC3E}">
        <p14:creationId xmlns:p14="http://schemas.microsoft.com/office/powerpoint/2010/main" val="2912963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that bends itself! Pretty counter intuitive</a:t>
            </a:r>
          </a:p>
          <a:p>
            <a:r>
              <a:rPr lang="en-US" dirty="0"/>
              <a:t>But note, the center of mass of the beam follows a straight line as it should because quantum mechanics should on average agree with classical mechanics</a:t>
            </a:r>
          </a:p>
          <a:p>
            <a:endParaRPr lang="en-US" dirty="0"/>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18</a:t>
            </a:fld>
            <a:endParaRPr lang="en-US"/>
          </a:p>
        </p:txBody>
      </p:sp>
    </p:spTree>
    <p:extLst>
      <p:ext uri="{BB962C8B-B14F-4D97-AF65-F5344CB8AC3E}">
        <p14:creationId xmlns:p14="http://schemas.microsoft.com/office/powerpoint/2010/main" val="102810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interesting beam is the Bessel beam, it consists of a ring which theoretically should be infinitely thin</a:t>
            </a:r>
          </a:p>
          <a:p>
            <a:r>
              <a:rPr lang="en-US" dirty="0"/>
              <a:t>In that case you get a beam that doesn’t focus at all</a:t>
            </a:r>
          </a:p>
          <a:p>
            <a:r>
              <a:rPr lang="en-US" dirty="0"/>
              <a:t>The bigger the ring the more confined the probe is</a:t>
            </a:r>
          </a:p>
          <a:p>
            <a:r>
              <a:rPr lang="en-US" dirty="0"/>
              <a:t>The thinner the ring the closer you get to nondiffractive</a:t>
            </a:r>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19</a:t>
            </a:fld>
            <a:endParaRPr lang="en-US"/>
          </a:p>
        </p:txBody>
      </p:sp>
    </p:spTree>
    <p:extLst>
      <p:ext uri="{BB962C8B-B14F-4D97-AF65-F5344CB8AC3E}">
        <p14:creationId xmlns:p14="http://schemas.microsoft.com/office/powerpoint/2010/main" val="4255382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Variations on the theme</a:t>
            </a:r>
          </a:p>
          <a:p>
            <a:r>
              <a:rPr lang="en-US" dirty="0"/>
              <a:t>Note that superpositions of </a:t>
            </a:r>
            <a:r>
              <a:rPr lang="en-US" dirty="0" err="1"/>
              <a:t>nondriffractive</a:t>
            </a:r>
            <a:r>
              <a:rPr lang="en-US" dirty="0"/>
              <a:t> beam are not </a:t>
            </a:r>
            <a:r>
              <a:rPr lang="en-US" dirty="0" err="1"/>
              <a:t>nessecaryl</a:t>
            </a:r>
            <a:r>
              <a:rPr lang="en-US" dirty="0"/>
              <a:t> also non diffracting</a:t>
            </a:r>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20</a:t>
            </a:fld>
            <a:endParaRPr lang="en-US"/>
          </a:p>
        </p:txBody>
      </p:sp>
    </p:spTree>
    <p:extLst>
      <p:ext uri="{BB962C8B-B14F-4D97-AF65-F5344CB8AC3E}">
        <p14:creationId xmlns:p14="http://schemas.microsoft.com/office/powerpoint/2010/main" val="377127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Snake beam</a:t>
            </a:r>
          </a:p>
          <a:p>
            <a:r>
              <a:rPr lang="en-US" dirty="0"/>
              <a:t>Beam that seemingly jumps from left to right</a:t>
            </a:r>
          </a:p>
          <a:p>
            <a:endParaRPr lang="en-US" dirty="0"/>
          </a:p>
          <a:p>
            <a:r>
              <a:rPr lang="en-US" dirty="0"/>
              <a:t>Interesting thing of these nondiffracting beams is that they are said to be self-healing…if you obstruct part of the beam and propagate a bit further the beam will reconstruct itself</a:t>
            </a:r>
          </a:p>
        </p:txBody>
      </p:sp>
      <p:sp>
        <p:nvSpPr>
          <p:cNvPr id="4" name="Slide Number Placeholder 3"/>
          <p:cNvSpPr>
            <a:spLocks noGrp="1"/>
          </p:cNvSpPr>
          <p:nvPr>
            <p:ph type="sldNum" sz="quarter" idx="5"/>
          </p:nvPr>
        </p:nvSpPr>
        <p:spPr/>
        <p:txBody>
          <a:bodyPr/>
          <a:lstStyle/>
          <a:p>
            <a:fld id="{E0BD68EF-D79A-704F-954D-255092C1F877}" type="slidenum">
              <a:rPr lang="en-US" smtClean="0"/>
              <a:pPr/>
              <a:t>21</a:t>
            </a:fld>
            <a:endParaRPr lang="en-US"/>
          </a:p>
        </p:txBody>
      </p:sp>
    </p:spTree>
    <p:extLst>
      <p:ext uri="{BB962C8B-B14F-4D97-AF65-F5344CB8AC3E}">
        <p14:creationId xmlns:p14="http://schemas.microsoft.com/office/powerpoint/2010/main" val="1623803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suppose you get all excited about these exotic wave, and since you are here you have access to a </a:t>
            </a:r>
            <a:r>
              <a:rPr lang="en-US" dirty="0" err="1"/>
              <a:t>tem</a:t>
            </a:r>
            <a:r>
              <a:rPr lang="en-US" dirty="0"/>
              <a:t>, how would you go about creating these?</a:t>
            </a:r>
          </a:p>
        </p:txBody>
      </p:sp>
      <p:sp>
        <p:nvSpPr>
          <p:cNvPr id="4" name="Slide Number Placeholder 3"/>
          <p:cNvSpPr>
            <a:spLocks noGrp="1"/>
          </p:cNvSpPr>
          <p:nvPr>
            <p:ph type="sldNum" sz="quarter" idx="5"/>
          </p:nvPr>
        </p:nvSpPr>
        <p:spPr/>
        <p:txBody>
          <a:bodyPr/>
          <a:lstStyle/>
          <a:p>
            <a:fld id="{E0BD68EF-D79A-704F-954D-255092C1F877}" type="slidenum">
              <a:rPr lang="en-US" smtClean="0"/>
              <a:pPr/>
              <a:t>22</a:t>
            </a:fld>
            <a:endParaRPr lang="en-US"/>
          </a:p>
        </p:txBody>
      </p:sp>
    </p:spTree>
    <p:extLst>
      <p:ext uri="{BB962C8B-B14F-4D97-AF65-F5344CB8AC3E}">
        <p14:creationId xmlns:p14="http://schemas.microsoft.com/office/powerpoint/2010/main" val="152537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In terms of adaptive optics I learned a lot from discussions with Hannes </a:t>
            </a:r>
            <a:r>
              <a:rPr lang="en-US" dirty="0" err="1"/>
              <a:t>Lichte</a:t>
            </a:r>
            <a:r>
              <a:rPr lang="en-US" dirty="0"/>
              <a:t> and his team on countless meetings and workshops</a:t>
            </a:r>
          </a:p>
          <a:p>
            <a:r>
              <a:rPr lang="en-US" dirty="0"/>
              <a:t>One of the ideas that stuck to me and that according to Hannes came from Gabor himself is the </a:t>
            </a:r>
            <a:r>
              <a:rPr lang="en-US" dirty="0" err="1"/>
              <a:t>showe</a:t>
            </a:r>
            <a:r>
              <a:rPr lang="en-US" dirty="0"/>
              <a:t> glass that you see imitated here by my </a:t>
            </a:r>
            <a:r>
              <a:rPr lang="en-US" dirty="0" err="1"/>
              <a:t>my</a:t>
            </a:r>
            <a:r>
              <a:rPr lang="en-US" dirty="0"/>
              <a:t> student Francesco</a:t>
            </a:r>
          </a:p>
          <a:p>
            <a:r>
              <a:rPr lang="en-US" dirty="0"/>
              <a:t>We see a message of written text through a polycarbonate plate with droplets of glue that act as little lenses and completely scramble the message.</a:t>
            </a:r>
          </a:p>
          <a:p>
            <a:r>
              <a:rPr lang="en-US" dirty="0"/>
              <a:t>That is to say, the full message is still there, it is just phase distorted and hard to read.</a:t>
            </a:r>
          </a:p>
          <a:p>
            <a:r>
              <a:rPr lang="en-US" dirty="0"/>
              <a:t>If we now poor water over this plate than we effectively create a complex conjugate lens that undoes the action of the glue droplets and magically the message appears.</a:t>
            </a:r>
          </a:p>
          <a:p>
            <a:endParaRPr lang="en-US" dirty="0"/>
          </a:p>
          <a:p>
            <a:r>
              <a:rPr lang="en-US" dirty="0"/>
              <a:t>This works in this case statically but if the glue were alive and bubbling (like </a:t>
            </a:r>
            <a:r>
              <a:rPr lang="en-US" dirty="0" err="1"/>
              <a:t>e.g</a:t>
            </a:r>
            <a:r>
              <a:rPr lang="en-US" dirty="0"/>
              <a:t> raindrops on a windshield) we would need some active compensation or adaptive optics</a:t>
            </a:r>
          </a:p>
          <a:p>
            <a:endParaRPr lang="en-US" dirty="0"/>
          </a:p>
          <a:p>
            <a:r>
              <a:rPr lang="en-US" dirty="0"/>
              <a:t>In my opinion this shows really well why </a:t>
            </a:r>
            <a:r>
              <a:rPr lang="en-US" dirty="0" err="1"/>
              <a:t>arbiratraliy</a:t>
            </a:r>
            <a:r>
              <a:rPr lang="en-US" dirty="0"/>
              <a:t> shaping a wavefront has lots of potential</a:t>
            </a:r>
          </a:p>
          <a:p>
            <a:endParaRPr lang="en-US" dirty="0"/>
          </a:p>
        </p:txBody>
      </p:sp>
      <p:sp>
        <p:nvSpPr>
          <p:cNvPr id="4" name="Slide Number Placeholder 3"/>
          <p:cNvSpPr>
            <a:spLocks noGrp="1"/>
          </p:cNvSpPr>
          <p:nvPr>
            <p:ph type="sldNum" sz="quarter" idx="5"/>
          </p:nvPr>
        </p:nvSpPr>
        <p:spPr/>
        <p:txBody>
          <a:bodyPr/>
          <a:lstStyle/>
          <a:p>
            <a:fld id="{2A99E7CB-B55B-433F-ACF3-9EACF2CD01B5}" type="slidenum">
              <a:rPr lang="nl-NL" smtClean="0"/>
              <a:t>2</a:t>
            </a:fld>
            <a:endParaRPr lang="nl-NL"/>
          </a:p>
        </p:txBody>
      </p:sp>
    </p:spTree>
    <p:extLst>
      <p:ext uri="{BB962C8B-B14F-4D97-AF65-F5344CB8AC3E}">
        <p14:creationId xmlns:p14="http://schemas.microsoft.com/office/powerpoint/2010/main" val="49824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So lets take</a:t>
            </a:r>
            <a:r>
              <a:rPr lang="en-US" baseline="0" dirty="0"/>
              <a:t> a look at the </a:t>
            </a:r>
            <a:r>
              <a:rPr lang="en-US" baseline="0"/>
              <a:t>different strategies</a:t>
            </a:r>
            <a:endParaRPr lang="en-US"/>
          </a:p>
        </p:txBody>
      </p:sp>
      <p:sp>
        <p:nvSpPr>
          <p:cNvPr id="4" name="Slide Number Placeholder 3"/>
          <p:cNvSpPr>
            <a:spLocks noGrp="1"/>
          </p:cNvSpPr>
          <p:nvPr>
            <p:ph type="sldNum" sz="quarter" idx="10"/>
          </p:nvPr>
        </p:nvSpPr>
        <p:spPr/>
        <p:txBody>
          <a:bodyPr/>
          <a:lstStyle/>
          <a:p>
            <a:fld id="{E0BD68EF-D79A-704F-954D-255092C1F877}" type="slidenum">
              <a:rPr lang="en-US" smtClean="0"/>
              <a:pPr/>
              <a:t>23</a:t>
            </a:fld>
            <a:endParaRPr lang="en-US"/>
          </a:p>
        </p:txBody>
      </p:sp>
    </p:spTree>
    <p:extLst>
      <p:ext uri="{BB962C8B-B14F-4D97-AF65-F5344CB8AC3E}">
        <p14:creationId xmlns:p14="http://schemas.microsoft.com/office/powerpoint/2010/main" val="216820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So if we stick to phase manipulation, how do we tune the phase of electrons…either by the</a:t>
            </a:r>
            <a:r>
              <a:rPr lang="en-US" baseline="0" dirty="0"/>
              <a:t> AB phase shift or by passing through a region of space with an electrostatic potential different from zero…</a:t>
            </a:r>
          </a:p>
          <a:p>
            <a:r>
              <a:rPr lang="en-US" baseline="0" dirty="0"/>
              <a:t>Note how the magnetic phase is nicely independent of beam energy and therefore is attractive as phase shifter in times of microscopes that can freely change their HT values</a:t>
            </a:r>
          </a:p>
          <a:p>
            <a:endParaRPr lang="en-US" dirty="0"/>
          </a:p>
          <a:p>
            <a:r>
              <a:rPr lang="en-US" dirty="0"/>
              <a:t>Magnetic phase shift does not</a:t>
            </a:r>
            <a:r>
              <a:rPr lang="en-US" baseline="0" dirty="0"/>
              <a:t> depend on electron energy!</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24</a:t>
            </a:fld>
            <a:endParaRPr lang="en-US"/>
          </a:p>
        </p:txBody>
      </p:sp>
    </p:spTree>
    <p:extLst>
      <p:ext uri="{BB962C8B-B14F-4D97-AF65-F5344CB8AC3E}">
        <p14:creationId xmlns:p14="http://schemas.microsoft.com/office/powerpoint/2010/main" val="948404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convenient way to create an arbitrary wave is via </a:t>
            </a:r>
            <a:r>
              <a:rPr lang="en-US" dirty="0" err="1"/>
              <a:t>hplopgraphic</a:t>
            </a:r>
            <a:r>
              <a:rPr lang="en-US" dirty="0"/>
              <a:t> </a:t>
            </a:r>
            <a:r>
              <a:rPr lang="en-US" dirty="0" err="1"/>
              <a:t>reocnstruction</a:t>
            </a:r>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25</a:t>
            </a:fld>
            <a:endParaRPr lang="en-US"/>
          </a:p>
        </p:txBody>
      </p:sp>
    </p:spTree>
    <p:extLst>
      <p:ext uri="{BB962C8B-B14F-4D97-AF65-F5344CB8AC3E}">
        <p14:creationId xmlns:p14="http://schemas.microsoft.com/office/powerpoint/2010/main" val="1041244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2311400" y="525463"/>
            <a:ext cx="4673600" cy="2628900"/>
          </a:xfrm>
          <a:ln/>
        </p:spPr>
      </p:sp>
      <p:sp>
        <p:nvSpPr>
          <p:cNvPr id="5734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Arial Narrow" charset="0"/>
            </a:endParaRPr>
          </a:p>
        </p:txBody>
      </p:sp>
      <p:sp>
        <p:nvSpPr>
          <p:cNvPr id="70660" name="Slide Number Placeholder 3"/>
          <p:cNvSpPr>
            <a:spLocks noGrp="1"/>
          </p:cNvSpPr>
          <p:nvPr>
            <p:ph type="sldNum" sz="quarter" idx="5"/>
          </p:nvPr>
        </p:nvSpPr>
        <p:spPr/>
        <p:txBody>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fld id="{AE7BA5EF-AAF7-FF44-8DF9-CEA13FF63C0B}" type="slidenum">
              <a:rPr lang="en-US" sz="1200">
                <a:latin typeface="Times New Roman" charset="0"/>
              </a:rPr>
              <a:pPr/>
              <a:t>26</a:t>
            </a:fld>
            <a:endParaRPr lang="en-US" sz="1200">
              <a:latin typeface="Times New Roman" charset="0"/>
            </a:endParaRPr>
          </a:p>
        </p:txBody>
      </p:sp>
    </p:spTree>
    <p:extLst>
      <p:ext uri="{BB962C8B-B14F-4D97-AF65-F5344CB8AC3E}">
        <p14:creationId xmlns:p14="http://schemas.microsoft.com/office/powerpoint/2010/main" val="1879564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fld id="{3827A545-D4F4-8F43-9A98-AE2546101BEC}" type="slidenum">
              <a:rPr lang="en-US" sz="1200">
                <a:latin typeface="Times New Roman" charset="0"/>
              </a:rPr>
              <a:pPr/>
              <a:t>27</a:t>
            </a:fld>
            <a:endParaRPr lang="en-US" sz="1200">
              <a:latin typeface="Times New Roman" charset="0"/>
            </a:endParaRPr>
          </a:p>
        </p:txBody>
      </p:sp>
      <p:sp>
        <p:nvSpPr>
          <p:cNvPr id="58371" name="Rectangle 2"/>
          <p:cNvSpPr>
            <a:spLocks noGrp="1" noRot="1" noChangeAspect="1" noChangeArrowheads="1" noTextEdit="1"/>
          </p:cNvSpPr>
          <p:nvPr>
            <p:ph type="sldImg"/>
          </p:nvPr>
        </p:nvSpPr>
        <p:spPr>
          <a:xfrm>
            <a:off x="2311400" y="525463"/>
            <a:ext cx="4673600" cy="2628900"/>
          </a:xfrm>
          <a:ln/>
        </p:spPr>
      </p:sp>
      <p:sp>
        <p:nvSpPr>
          <p:cNvPr id="583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Arial Narrow"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fld id="{F9196727-52EA-9B44-8D3A-29CA9F85C93C}" type="slidenum">
              <a:rPr lang="en-US" sz="1200">
                <a:latin typeface="Times New Roman" charset="0"/>
              </a:rPr>
              <a:pPr/>
              <a:t>28</a:t>
            </a:fld>
            <a:endParaRPr lang="en-US" sz="1200">
              <a:latin typeface="Times New Roman" charset="0"/>
            </a:endParaRPr>
          </a:p>
        </p:txBody>
      </p:sp>
      <p:sp>
        <p:nvSpPr>
          <p:cNvPr id="59395" name="Rectangle 2"/>
          <p:cNvSpPr>
            <a:spLocks noGrp="1" noRot="1" noChangeAspect="1" noChangeArrowheads="1" noTextEdit="1"/>
          </p:cNvSpPr>
          <p:nvPr>
            <p:ph type="sldImg"/>
          </p:nvPr>
        </p:nvSpPr>
        <p:spPr>
          <a:xfrm>
            <a:off x="2311400" y="525463"/>
            <a:ext cx="4673600" cy="2628900"/>
          </a:xfrm>
          <a:ln/>
        </p:spPr>
      </p:sp>
      <p:sp>
        <p:nvSpPr>
          <p:cNvPr id="593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Arial Narrow"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2311400" y="525463"/>
            <a:ext cx="4673600" cy="2628900"/>
          </a:xfrm>
          <a:ln/>
        </p:spPr>
      </p:sp>
      <p:sp>
        <p:nvSpPr>
          <p:cNvPr id="645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atin typeface="Arial Narrow" charset="0"/>
              </a:rPr>
              <a:t>Total Lz=0 everywhere</a:t>
            </a:r>
          </a:p>
        </p:txBody>
      </p:sp>
      <p:sp>
        <p:nvSpPr>
          <p:cNvPr id="79876" name="Slide Number Placeholder 3"/>
          <p:cNvSpPr>
            <a:spLocks noGrp="1"/>
          </p:cNvSpPr>
          <p:nvPr>
            <p:ph type="sldNum" sz="quarter" idx="5"/>
          </p:nvPr>
        </p:nvSpPr>
        <p:spPr/>
        <p:txBody>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fld id="{59B5E1D1-4A17-C248-B327-3BA000A5A949}" type="slidenum">
              <a:rPr lang="en-US" sz="1200">
                <a:latin typeface="Times New Roman" charset="0"/>
              </a:rPr>
              <a:pPr/>
              <a:t>29</a:t>
            </a:fld>
            <a:endParaRPr lang="en-US" sz="1200">
              <a:latin typeface="Times New Roman" charset="0"/>
            </a:endParaRPr>
          </a:p>
        </p:txBody>
      </p:sp>
    </p:spTree>
    <p:extLst>
      <p:ext uri="{BB962C8B-B14F-4D97-AF65-F5344CB8AC3E}">
        <p14:creationId xmlns:p14="http://schemas.microsoft.com/office/powerpoint/2010/main" val="3180998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Aperture size: 8um</a:t>
            </a:r>
            <a:br>
              <a:rPr lang="en-US" dirty="0"/>
            </a:br>
            <a:r>
              <a:rPr lang="en-US" dirty="0"/>
              <a:t>Semi </a:t>
            </a:r>
            <a:r>
              <a:rPr lang="en-US" dirty="0" err="1"/>
              <a:t>conv</a:t>
            </a:r>
            <a:r>
              <a:rPr lang="en-US" dirty="0"/>
              <a:t> angle in </a:t>
            </a:r>
            <a:r>
              <a:rPr lang="en-US" dirty="0" err="1"/>
              <a:t>uprobe</a:t>
            </a:r>
            <a:r>
              <a:rPr lang="en-US" dirty="0"/>
              <a:t> stem: 0.8mrad</a:t>
            </a:r>
          </a:p>
          <a:p>
            <a:r>
              <a:rPr lang="en-US" dirty="0"/>
              <a:t>Probe size: ~10-15nm (they’re not round...)</a:t>
            </a:r>
          </a:p>
        </p:txBody>
      </p:sp>
      <p:sp>
        <p:nvSpPr>
          <p:cNvPr id="4" name="Slide Number Placeholder 3"/>
          <p:cNvSpPr>
            <a:spLocks noGrp="1"/>
          </p:cNvSpPr>
          <p:nvPr>
            <p:ph type="sldNum" sz="quarter" idx="10"/>
          </p:nvPr>
        </p:nvSpPr>
        <p:spPr/>
        <p:txBody>
          <a:bodyPr/>
          <a:lstStyle/>
          <a:p>
            <a:fld id="{2A99E7CB-B55B-433F-ACF3-9EACF2CD01B5}" type="slidenum">
              <a:rPr lang="nl-NL" smtClean="0"/>
              <a:t>30</a:t>
            </a:fld>
            <a:endParaRPr lang="nl-NL"/>
          </a:p>
        </p:txBody>
      </p:sp>
    </p:spTree>
    <p:extLst>
      <p:ext uri="{BB962C8B-B14F-4D97-AF65-F5344CB8AC3E}">
        <p14:creationId xmlns:p14="http://schemas.microsoft.com/office/powerpoint/2010/main" val="1467867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err="1"/>
              <a:t>Dodecapole</a:t>
            </a:r>
            <a:r>
              <a:rPr lang="en-US" dirty="0"/>
              <a:t> lens: 12 currents to control gives flexibility in</a:t>
            </a:r>
            <a:r>
              <a:rPr lang="en-US" baseline="0" dirty="0"/>
              <a:t> phase </a:t>
            </a:r>
            <a:endParaRPr lang="en-US" dirty="0"/>
          </a:p>
          <a:p>
            <a:r>
              <a:rPr lang="en-US" dirty="0"/>
              <a:t>Cc corrector</a:t>
            </a:r>
            <a:r>
              <a:rPr lang="en-US" baseline="0" dirty="0"/>
              <a:t> of the TEAM1, combination of electrostatic and magnetic</a:t>
            </a:r>
          </a:p>
          <a:p>
            <a:r>
              <a:rPr lang="en-US" baseline="0" dirty="0"/>
              <a:t>demonstration 1994</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36</a:t>
            </a:fld>
            <a:endParaRPr lang="en-US"/>
          </a:p>
        </p:txBody>
      </p:sp>
    </p:spTree>
    <p:extLst>
      <p:ext uri="{BB962C8B-B14F-4D97-AF65-F5344CB8AC3E}">
        <p14:creationId xmlns:p14="http://schemas.microsoft.com/office/powerpoint/2010/main" val="2162130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B2</a:t>
            </a:r>
            <a:r>
              <a:rPr lang="en-US" baseline="0" dirty="0"/>
              <a:t> third order axial coma</a:t>
            </a:r>
            <a:endParaRPr lang="en-US" dirty="0"/>
          </a:p>
          <a:p>
            <a:r>
              <a:rPr lang="en-US" dirty="0"/>
              <a:t>A2 threefold astigmatism</a:t>
            </a:r>
          </a:p>
          <a:p>
            <a:r>
              <a:rPr lang="en-US" dirty="0"/>
              <a:t>Dependence of z</a:t>
            </a:r>
            <a:r>
              <a:rPr lang="en-US" baseline="0" dirty="0"/>
              <a:t> is Airy function shifted by z^2 typical for accelerating particle</a:t>
            </a:r>
          </a:p>
          <a:p>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37</a:t>
            </a:fld>
            <a:endParaRPr lang="en-US"/>
          </a:p>
        </p:txBody>
      </p:sp>
    </p:spTree>
    <p:extLst>
      <p:ext uri="{BB962C8B-B14F-4D97-AF65-F5344CB8AC3E}">
        <p14:creationId xmlns:p14="http://schemas.microsoft.com/office/powerpoint/2010/main" val="58384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To start the talk: lets take a look at what phase manipulation is</a:t>
            </a:r>
          </a:p>
          <a:p>
            <a:r>
              <a:rPr lang="en-US" dirty="0"/>
              <a:t>A nice way to introduce</a:t>
            </a:r>
            <a:r>
              <a:rPr lang="en-US" baseline="0" dirty="0"/>
              <a:t> the concept is with adaptive optics in astrophysics</a:t>
            </a:r>
          </a:p>
          <a:p>
            <a:r>
              <a:rPr lang="en-US" baseline="0" dirty="0"/>
              <a:t>Fluctuations in the </a:t>
            </a:r>
            <a:r>
              <a:rPr lang="en-US" baseline="0" dirty="0" err="1"/>
              <a:t>athmosphere</a:t>
            </a:r>
            <a:r>
              <a:rPr lang="en-US" baseline="0" dirty="0"/>
              <a:t> lead to distorted </a:t>
            </a:r>
            <a:r>
              <a:rPr lang="en-US" baseline="0" dirty="0" err="1"/>
              <a:t>wavefronts</a:t>
            </a:r>
            <a:r>
              <a:rPr lang="en-US" baseline="0" dirty="0"/>
              <a:t> coming from stars making distorting the image of such a star in the same way as how aberration in the electron microscope make a stem probe larger than desired. This leads to the fact that really large telescopes on earth are severely limited by this phenomena and are typically placed in high </a:t>
            </a:r>
            <a:r>
              <a:rPr lang="en-US" baseline="0" dirty="0" err="1"/>
              <a:t>arreas</a:t>
            </a:r>
            <a:r>
              <a:rPr lang="en-US" baseline="0" dirty="0"/>
              <a:t> with a thin and stable </a:t>
            </a:r>
            <a:r>
              <a:rPr lang="en-US" baseline="0" dirty="0" err="1"/>
              <a:t>attmosphere</a:t>
            </a:r>
            <a:r>
              <a:rPr lang="en-US" baseline="0" dirty="0"/>
              <a:t>.</a:t>
            </a:r>
          </a:p>
          <a:p>
            <a:r>
              <a:rPr lang="en-US" baseline="0" dirty="0"/>
              <a:t>Recently it has become </a:t>
            </a:r>
            <a:r>
              <a:rPr lang="en-US" baseline="0" dirty="0" err="1"/>
              <a:t>possibe</a:t>
            </a:r>
            <a:r>
              <a:rPr lang="en-US" baseline="0" dirty="0"/>
              <a:t> to correct for these deformed </a:t>
            </a:r>
            <a:r>
              <a:rPr lang="en-US" baseline="0" dirty="0" err="1"/>
              <a:t>wavefronts</a:t>
            </a:r>
            <a:r>
              <a:rPr lang="en-US" baseline="0" dirty="0"/>
              <a:t> with  deformable mirror and a so-called </a:t>
            </a:r>
            <a:r>
              <a:rPr lang="en-US" baseline="0" dirty="0" err="1"/>
              <a:t>wavefront</a:t>
            </a:r>
            <a:r>
              <a:rPr lang="en-US" baseline="0" dirty="0"/>
              <a:t> sensor…such deformable mirror is one way in which it is currently possible to change the </a:t>
            </a:r>
            <a:r>
              <a:rPr lang="en-US" baseline="0" dirty="0" err="1"/>
              <a:t>wavefronts</a:t>
            </a:r>
            <a:r>
              <a:rPr lang="en-US" baseline="0" dirty="0"/>
              <a:t> of light at will</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3</a:t>
            </a:fld>
            <a:endParaRPr lang="en-US"/>
          </a:p>
        </p:txBody>
      </p:sp>
    </p:spTree>
    <p:extLst>
      <p:ext uri="{BB962C8B-B14F-4D97-AF65-F5344CB8AC3E}">
        <p14:creationId xmlns:p14="http://schemas.microsoft.com/office/powerpoint/2010/main" val="1373465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Coming</a:t>
            </a:r>
            <a:r>
              <a:rPr lang="en-US" baseline="0" dirty="0"/>
              <a:t> back to electron vortices we made use of the same magnetic AB effect to design a specific field with the symmetry of vortex. It turns out you need a magnetic monopole for that</a:t>
            </a:r>
          </a:p>
          <a:p>
            <a:r>
              <a:rPr lang="en-US" baseline="0" dirty="0"/>
              <a:t>But a long magnetic needle works almost as good as long as you let the electrons only interact with one end of the needle</a:t>
            </a:r>
          </a:p>
          <a:p>
            <a:r>
              <a:rPr lang="en-US" baseline="0" dirty="0"/>
              <a:t>But this is of course static…can we make it </a:t>
            </a:r>
            <a:r>
              <a:rPr lang="en-US" baseline="0" dirty="0" err="1"/>
              <a:t>slighlty</a:t>
            </a:r>
            <a:r>
              <a:rPr lang="en-US" baseline="0" dirty="0"/>
              <a:t> more programmable</a:t>
            </a:r>
          </a:p>
          <a:p>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38</a:t>
            </a:fld>
            <a:endParaRPr lang="en-US"/>
          </a:p>
        </p:txBody>
      </p:sp>
    </p:spTree>
    <p:extLst>
      <p:ext uri="{BB962C8B-B14F-4D97-AF65-F5344CB8AC3E}">
        <p14:creationId xmlns:p14="http://schemas.microsoft.com/office/powerpoint/2010/main" val="2267271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In order to better understand</a:t>
            </a:r>
            <a:r>
              <a:rPr lang="en-US" baseline="0" dirty="0"/>
              <a:t> the </a:t>
            </a:r>
            <a:r>
              <a:rPr lang="en-US" baseline="0" dirty="0" err="1"/>
              <a:t>situaiton</a:t>
            </a:r>
            <a:r>
              <a:rPr lang="en-US" baseline="0" dirty="0"/>
              <a:t> I made this schematic drawing</a:t>
            </a:r>
          </a:p>
          <a:p>
            <a:r>
              <a:rPr lang="en-US" baseline="0" dirty="0"/>
              <a:t>A ferromagnetic Nickel needle is placed in the field of the electron</a:t>
            </a:r>
          </a:p>
          <a:p>
            <a:r>
              <a:rPr lang="en-US" baseline="0" dirty="0"/>
              <a:t>Suppose we want to measure the phase difference between the red trajectory and a green than we know from the AB effect that this phase shift is proportional to the enclosed flux</a:t>
            </a:r>
          </a:p>
          <a:p>
            <a:r>
              <a:rPr lang="en-US" baseline="0" dirty="0"/>
              <a:t>If we now design the needle that the flux causes exactly a 2pi phase shift than we need to create a flux equal to a flux quantum</a:t>
            </a:r>
          </a:p>
          <a:p>
            <a:r>
              <a:rPr lang="en-US" baseline="0" dirty="0"/>
              <a:t>If we now displace the green trajectory there will be less enclosed flux if we move clockwise causing exactly the kind of phase ramp we need to make a vortex</a:t>
            </a:r>
          </a:p>
          <a:p>
            <a:endParaRPr lang="en-US" baseline="0" dirty="0"/>
          </a:p>
          <a:p>
            <a:r>
              <a:rPr lang="en-US" dirty="0"/>
              <a:t>make projection as small as possible</a:t>
            </a:r>
          </a:p>
          <a:p>
            <a:r>
              <a:rPr lang="en-US" dirty="0"/>
              <a:t>in Ni 60x250nm ^2, saturation</a:t>
            </a:r>
            <a:r>
              <a:rPr lang="en-US" baseline="0" dirty="0"/>
              <a:t> field in Ni is 2T</a:t>
            </a:r>
          </a:p>
          <a:p>
            <a:r>
              <a:rPr lang="en-US" baseline="0" dirty="0"/>
              <a:t>flux quantum is 2e-15 </a:t>
            </a:r>
            <a:r>
              <a:rPr lang="en-US" baseline="0" dirty="0" err="1"/>
              <a:t>Wb</a:t>
            </a:r>
            <a:r>
              <a:rPr lang="en-US" baseline="0" dirty="0"/>
              <a:t>, area needs to be 1e-15m^2 or </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39</a:t>
            </a:fld>
            <a:endParaRPr lang="en-US"/>
          </a:p>
        </p:txBody>
      </p:sp>
    </p:spTree>
    <p:extLst>
      <p:ext uri="{BB962C8B-B14F-4D97-AF65-F5344CB8AC3E}">
        <p14:creationId xmlns:p14="http://schemas.microsoft.com/office/powerpoint/2010/main" val="3543863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D68EF-D79A-704F-954D-255092C1F877}" type="slidenum">
              <a:rPr lang="en-US" smtClean="0"/>
              <a:pPr/>
              <a:t>40</a:t>
            </a:fld>
            <a:endParaRPr lang="en-US"/>
          </a:p>
        </p:txBody>
      </p:sp>
    </p:spTree>
    <p:extLst>
      <p:ext uri="{BB962C8B-B14F-4D97-AF65-F5344CB8AC3E}">
        <p14:creationId xmlns:p14="http://schemas.microsoft.com/office/powerpoint/2010/main" val="2904597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OUR silver paint is slightly ferromagnetic</a:t>
            </a:r>
          </a:p>
          <a:p>
            <a:r>
              <a:rPr lang="en-US" dirty="0"/>
              <a:t>The</a:t>
            </a:r>
            <a:r>
              <a:rPr lang="en-US" baseline="0" dirty="0"/>
              <a:t> brass alloy we used contains 0.3% Fe and 0.3% Ni</a:t>
            </a:r>
            <a:endParaRPr lang="en-GB" dirty="0"/>
          </a:p>
        </p:txBody>
      </p:sp>
      <p:sp>
        <p:nvSpPr>
          <p:cNvPr id="4" name="Slide Number Placeholder 3"/>
          <p:cNvSpPr>
            <a:spLocks noGrp="1"/>
          </p:cNvSpPr>
          <p:nvPr>
            <p:ph type="sldNum" sz="quarter" idx="10"/>
          </p:nvPr>
        </p:nvSpPr>
        <p:spPr/>
        <p:txBody>
          <a:bodyPr/>
          <a:lstStyle/>
          <a:p>
            <a:fld id="{E295398B-BC37-4447-A76A-1165A2030A13}" type="slidenum">
              <a:rPr lang="en-US" smtClean="0"/>
              <a:t>41</a:t>
            </a:fld>
            <a:endParaRPr lang="en-US"/>
          </a:p>
        </p:txBody>
      </p:sp>
    </p:spTree>
    <p:extLst>
      <p:ext uri="{BB962C8B-B14F-4D97-AF65-F5344CB8AC3E}">
        <p14:creationId xmlns:p14="http://schemas.microsoft.com/office/powerpoint/2010/main" val="2228629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he</a:t>
            </a:r>
          </a:p>
          <a:p>
            <a:r>
              <a:rPr lang="en-US" dirty="0" err="1"/>
              <a:t>simulati</a:t>
            </a:r>
            <a:endParaRPr lang="en-US" dirty="0"/>
          </a:p>
          <a:p>
            <a:endParaRPr lang="en-US" dirty="0"/>
          </a:p>
          <a:p>
            <a:r>
              <a:rPr lang="en-US" sz="1200" kern="1200" dirty="0">
                <a:solidFill>
                  <a:schemeClr val="tx1"/>
                </a:solidFill>
                <a:effectLst/>
                <a:latin typeface="Arial Narrow" pitchFamily="34" charset="0"/>
                <a:ea typeface="ＭＳ Ｐゴシック" charset="0"/>
                <a:cs typeface="+mn-cs"/>
              </a:rPr>
              <a:t>My talk is in session IM8-III running from 10:30 until 12:45 in the "Salle </a:t>
            </a:r>
            <a:r>
              <a:rPr lang="en-US" sz="1200" kern="1200" dirty="0" err="1">
                <a:solidFill>
                  <a:schemeClr val="tx1"/>
                </a:solidFill>
                <a:effectLst/>
                <a:latin typeface="Arial Narrow" pitchFamily="34" charset="0"/>
                <a:ea typeface="ＭＳ Ｐゴシック" charset="0"/>
                <a:cs typeface="+mn-cs"/>
              </a:rPr>
              <a:t>Bellecour</a:t>
            </a:r>
            <a:r>
              <a:rPr lang="en-US" sz="1200" kern="1200" dirty="0">
                <a:solidFill>
                  <a:schemeClr val="tx1"/>
                </a:solidFill>
                <a:effectLst/>
                <a:latin typeface="Arial Narrow" pitchFamily="34" charset="0"/>
                <a:ea typeface="ＭＳ Ｐゴシック" charset="0"/>
                <a:cs typeface="+mn-cs"/>
              </a:rPr>
              <a:t> 1,2,3"</a:t>
            </a:r>
          </a:p>
          <a:p>
            <a:r>
              <a:rPr lang="en-US" sz="1200" kern="1200" dirty="0">
                <a:solidFill>
                  <a:schemeClr val="tx1"/>
                </a:solidFill>
                <a:effectLst/>
                <a:latin typeface="Arial Narrow" pitchFamily="34" charset="0"/>
                <a:ea typeface="ＭＳ Ｐゴシック" charset="0"/>
                <a:cs typeface="+mn-cs"/>
              </a:rPr>
              <a:t>And two portraits of my hairless head are attached.</a:t>
            </a:r>
          </a:p>
          <a:p>
            <a:endParaRPr lang="en-US" dirty="0"/>
          </a:p>
          <a:p>
            <a:r>
              <a:rPr lang="en-US" dirty="0"/>
              <a:t>on</a:t>
            </a:r>
          </a:p>
        </p:txBody>
      </p:sp>
      <p:sp>
        <p:nvSpPr>
          <p:cNvPr id="4" name="Slide Number Placeholder 3"/>
          <p:cNvSpPr>
            <a:spLocks noGrp="1"/>
          </p:cNvSpPr>
          <p:nvPr>
            <p:ph type="sldNum" sz="quarter" idx="10"/>
          </p:nvPr>
        </p:nvSpPr>
        <p:spPr/>
        <p:txBody>
          <a:bodyPr/>
          <a:lstStyle/>
          <a:p>
            <a:fld id="{E0BD68EF-D79A-704F-954D-255092C1F877}" type="slidenum">
              <a:rPr lang="en-US" smtClean="0"/>
              <a:pPr/>
              <a:t>42</a:t>
            </a:fld>
            <a:endParaRPr lang="en-US"/>
          </a:p>
        </p:txBody>
      </p:sp>
    </p:spTree>
    <p:extLst>
      <p:ext uri="{BB962C8B-B14F-4D97-AF65-F5344CB8AC3E}">
        <p14:creationId xmlns:p14="http://schemas.microsoft.com/office/powerpoint/2010/main" val="3444823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GB" dirty="0"/>
              <a:t>q/(</a:t>
            </a:r>
            <a:r>
              <a:rPr lang="en-GB" dirty="0" err="1"/>
              <a:t>hbar</a:t>
            </a:r>
            <a:r>
              <a:rPr lang="en-GB" dirty="0"/>
              <a:t> </a:t>
            </a:r>
            <a:r>
              <a:rPr lang="en-GB" dirty="0" err="1"/>
              <a:t>vz</a:t>
            </a:r>
            <a:r>
              <a:rPr lang="en-GB" dirty="0"/>
              <a:t>)=</a:t>
            </a:r>
            <a:r>
              <a:rPr lang="en-GB" dirty="0" err="1"/>
              <a:t>6e6</a:t>
            </a:r>
            <a:r>
              <a:rPr lang="en-GB" dirty="0"/>
              <a:t>, so </a:t>
            </a:r>
            <a:r>
              <a:rPr lang="en-GB" dirty="0" err="1"/>
              <a:t>Vl</a:t>
            </a:r>
            <a:r>
              <a:rPr lang="en-GB" dirty="0"/>
              <a:t> needs to be &gt; </a:t>
            </a:r>
            <a:r>
              <a:rPr lang="en-GB" dirty="0" err="1"/>
              <a:t>1e</a:t>
            </a:r>
            <a:r>
              <a:rPr lang="en-GB" dirty="0"/>
              <a:t>-6.</a:t>
            </a:r>
          </a:p>
          <a:p>
            <a:r>
              <a:rPr lang="en-GB" dirty="0"/>
              <a:t>With typical V=</a:t>
            </a:r>
            <a:r>
              <a:rPr lang="en-GB" dirty="0" err="1"/>
              <a:t>10V</a:t>
            </a:r>
            <a:r>
              <a:rPr lang="en-GB" dirty="0"/>
              <a:t> thickness</a:t>
            </a:r>
            <a:r>
              <a:rPr lang="en-GB" baseline="0" dirty="0"/>
              <a:t> needs to be </a:t>
            </a:r>
            <a:r>
              <a:rPr lang="en-GB" baseline="0" dirty="0" err="1"/>
              <a:t>100nm</a:t>
            </a:r>
            <a:r>
              <a:rPr lang="en-GB" baseline="0" dirty="0"/>
              <a:t> (?)</a:t>
            </a:r>
            <a:endParaRPr lang="en-GB"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43</a:t>
            </a:fld>
            <a:endParaRPr lang="en-US"/>
          </a:p>
        </p:txBody>
      </p:sp>
    </p:spTree>
    <p:extLst>
      <p:ext uri="{BB962C8B-B14F-4D97-AF65-F5344CB8AC3E}">
        <p14:creationId xmlns:p14="http://schemas.microsoft.com/office/powerpoint/2010/main" val="98538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Now also the Volta</a:t>
            </a:r>
            <a:r>
              <a:rPr lang="en-US" baseline="0" dirty="0"/>
              <a:t> phase plate</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45</a:t>
            </a:fld>
            <a:endParaRPr lang="en-US"/>
          </a:p>
        </p:txBody>
      </p:sp>
    </p:spTree>
    <p:extLst>
      <p:ext uri="{BB962C8B-B14F-4D97-AF65-F5344CB8AC3E}">
        <p14:creationId xmlns:p14="http://schemas.microsoft.com/office/powerpoint/2010/main" val="353748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D68EF-D79A-704F-954D-255092C1F877}" type="slidenum">
              <a:rPr lang="en-US" smtClean="0"/>
              <a:pPr/>
              <a:t>47</a:t>
            </a:fld>
            <a:endParaRPr lang="en-US"/>
          </a:p>
        </p:txBody>
      </p:sp>
    </p:spTree>
    <p:extLst>
      <p:ext uri="{BB962C8B-B14F-4D97-AF65-F5344CB8AC3E}">
        <p14:creationId xmlns:p14="http://schemas.microsoft.com/office/powerpoint/2010/main" val="388093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nl-BE" dirty="0" err="1"/>
              <a:t>Quite</a:t>
            </a:r>
            <a:r>
              <a:rPr lang="nl-BE" dirty="0"/>
              <a:t> a </a:t>
            </a:r>
            <a:r>
              <a:rPr lang="nl-BE" dirty="0" err="1"/>
              <a:t>while</a:t>
            </a:r>
            <a:r>
              <a:rPr lang="nl-BE" dirty="0"/>
              <a:t> </a:t>
            </a:r>
            <a:r>
              <a:rPr lang="nl-BE" dirty="0" err="1"/>
              <a:t>ago</a:t>
            </a:r>
            <a:r>
              <a:rPr lang="nl-BE" dirty="0"/>
              <a:t> we </a:t>
            </a:r>
            <a:r>
              <a:rPr lang="nl-BE" dirty="0" err="1"/>
              <a:t>took</a:t>
            </a:r>
            <a:r>
              <a:rPr lang="nl-BE" dirty="0"/>
              <a:t> </a:t>
            </a:r>
            <a:r>
              <a:rPr lang="nl-BE" dirty="0" err="1"/>
              <a:t>this</a:t>
            </a:r>
            <a:r>
              <a:rPr lang="nl-BE" dirty="0"/>
              <a:t> </a:t>
            </a:r>
            <a:r>
              <a:rPr lang="nl-BE" dirty="0" err="1"/>
              <a:t>one</a:t>
            </a:r>
            <a:r>
              <a:rPr lang="nl-BE" dirty="0"/>
              <a:t> step </a:t>
            </a:r>
            <a:r>
              <a:rPr lang="nl-BE" dirty="0" err="1"/>
              <a:t>further</a:t>
            </a:r>
            <a:r>
              <a:rPr lang="nl-BE" dirty="0"/>
              <a:t> </a:t>
            </a:r>
            <a:r>
              <a:rPr lang="nl-BE" dirty="0" err="1"/>
              <a:t>and</a:t>
            </a:r>
            <a:r>
              <a:rPr lang="nl-BE" dirty="0"/>
              <a:t> </a:t>
            </a:r>
            <a:r>
              <a:rPr lang="nl-BE" dirty="0" err="1"/>
              <a:t>created</a:t>
            </a:r>
            <a:r>
              <a:rPr lang="nl-BE" dirty="0"/>
              <a:t> </a:t>
            </a:r>
            <a:r>
              <a:rPr lang="nl-BE" dirty="0" err="1"/>
              <a:t>an</a:t>
            </a:r>
            <a:r>
              <a:rPr lang="nl-BE" dirty="0"/>
              <a:t> array of 2x2 of </a:t>
            </a:r>
            <a:r>
              <a:rPr lang="nl-BE" dirty="0" err="1"/>
              <a:t>such</a:t>
            </a:r>
            <a:r>
              <a:rPr lang="nl-BE" dirty="0"/>
              <a:t> </a:t>
            </a:r>
            <a:r>
              <a:rPr lang="nl-BE" dirty="0" err="1"/>
              <a:t>lenses</a:t>
            </a:r>
            <a:r>
              <a:rPr lang="nl-BE" dirty="0"/>
              <a:t> </a:t>
            </a:r>
            <a:r>
              <a:rPr lang="nl-BE" dirty="0" err="1"/>
              <a:t>and</a:t>
            </a:r>
            <a:r>
              <a:rPr lang="nl-BE" dirty="0"/>
              <a:t> </a:t>
            </a:r>
            <a:r>
              <a:rPr lang="nl-BE" dirty="0" err="1"/>
              <a:t>showed</a:t>
            </a:r>
            <a:r>
              <a:rPr lang="nl-BE" dirty="0"/>
              <a:t> </a:t>
            </a:r>
            <a:r>
              <a:rPr lang="nl-BE" dirty="0" err="1"/>
              <a:t>that</a:t>
            </a:r>
            <a:r>
              <a:rPr lang="nl-BE" dirty="0"/>
              <a:t> </a:t>
            </a:r>
            <a:r>
              <a:rPr lang="nl-BE" dirty="0" err="1"/>
              <a:t>this</a:t>
            </a:r>
            <a:r>
              <a:rPr lang="nl-BE" dirty="0"/>
              <a:t> </a:t>
            </a:r>
            <a:r>
              <a:rPr lang="nl-BE" dirty="0" err="1"/>
              <a:t>could</a:t>
            </a:r>
            <a:r>
              <a:rPr lang="nl-BE" dirty="0"/>
              <a:t> form a </a:t>
            </a:r>
            <a:r>
              <a:rPr lang="nl-BE" dirty="0" err="1"/>
              <a:t>rudimentary</a:t>
            </a:r>
            <a:r>
              <a:rPr lang="nl-BE" dirty="0"/>
              <a:t> </a:t>
            </a:r>
            <a:r>
              <a:rPr lang="nl-BE" dirty="0" err="1"/>
              <a:t>programmable</a:t>
            </a:r>
            <a:r>
              <a:rPr lang="nl-BE" dirty="0"/>
              <a:t> </a:t>
            </a:r>
            <a:r>
              <a:rPr lang="nl-BE" dirty="0" err="1"/>
              <a:t>phase</a:t>
            </a:r>
            <a:r>
              <a:rPr lang="nl-BE" dirty="0"/>
              <a:t> </a:t>
            </a:r>
            <a:r>
              <a:rPr lang="nl-BE" dirty="0" err="1"/>
              <a:t>plate</a:t>
            </a:r>
            <a:r>
              <a:rPr lang="nl-BE" dirty="0"/>
              <a:t> </a:t>
            </a:r>
            <a:r>
              <a:rPr lang="nl-BE" dirty="0" err="1"/>
              <a:t>for</a:t>
            </a:r>
            <a:r>
              <a:rPr lang="nl-BE" dirty="0"/>
              <a:t> </a:t>
            </a:r>
            <a:r>
              <a:rPr lang="nl-BE" dirty="0" err="1"/>
              <a:t>electons</a:t>
            </a:r>
            <a:r>
              <a:rPr lang="nl-BE" dirty="0"/>
              <a:t> </a:t>
            </a:r>
          </a:p>
          <a:p>
            <a:r>
              <a:rPr lang="nl-BE" dirty="0" err="1"/>
              <a:t>By</a:t>
            </a:r>
            <a:r>
              <a:rPr lang="nl-BE" dirty="0"/>
              <a:t> </a:t>
            </a:r>
            <a:r>
              <a:rPr lang="nl-BE" dirty="0" err="1"/>
              <a:t>showing</a:t>
            </a:r>
            <a:r>
              <a:rPr lang="nl-BE" dirty="0"/>
              <a:t> </a:t>
            </a:r>
            <a:r>
              <a:rPr lang="nl-BE" dirty="0" err="1"/>
              <a:t>the</a:t>
            </a:r>
            <a:r>
              <a:rPr lang="nl-BE" dirty="0"/>
              <a:t> coherent </a:t>
            </a:r>
            <a:r>
              <a:rPr lang="nl-BE" dirty="0" err="1"/>
              <a:t>interference</a:t>
            </a:r>
            <a:r>
              <a:rPr lang="nl-BE" dirty="0"/>
              <a:t> of </a:t>
            </a:r>
            <a:r>
              <a:rPr lang="nl-BE" dirty="0" err="1"/>
              <a:t>the</a:t>
            </a:r>
            <a:r>
              <a:rPr lang="nl-BE" dirty="0"/>
              <a:t> 4 </a:t>
            </a:r>
            <a:r>
              <a:rPr lang="nl-BE" dirty="0" err="1"/>
              <a:t>beams</a:t>
            </a:r>
            <a:r>
              <a:rPr lang="nl-BE" dirty="0"/>
              <a:t> </a:t>
            </a:r>
            <a:r>
              <a:rPr lang="nl-BE" dirty="0" err="1"/>
              <a:t>into</a:t>
            </a:r>
            <a:r>
              <a:rPr lang="nl-BE" dirty="0"/>
              <a:t> a </a:t>
            </a:r>
            <a:r>
              <a:rPr lang="nl-BE" dirty="0" err="1"/>
              <a:t>diffraction</a:t>
            </a:r>
            <a:r>
              <a:rPr lang="nl-BE" dirty="0"/>
              <a:t> </a:t>
            </a:r>
            <a:r>
              <a:rPr lang="nl-BE" dirty="0" err="1"/>
              <a:t>pattern</a:t>
            </a:r>
            <a:r>
              <a:rPr lang="nl-BE" dirty="0"/>
              <a:t> </a:t>
            </a:r>
            <a:r>
              <a:rPr lang="nl-BE" dirty="0" err="1"/>
              <a:t>that</a:t>
            </a:r>
            <a:r>
              <a:rPr lang="nl-BE" dirty="0"/>
              <a:t> </a:t>
            </a:r>
            <a:r>
              <a:rPr lang="nl-BE" dirty="0" err="1"/>
              <a:t>subtle</a:t>
            </a:r>
            <a:r>
              <a:rPr lang="nl-BE" dirty="0"/>
              <a:t> </a:t>
            </a:r>
            <a:r>
              <a:rPr lang="nl-BE" dirty="0" err="1"/>
              <a:t>depends</a:t>
            </a:r>
            <a:r>
              <a:rPr lang="nl-BE" dirty="0"/>
              <a:t> on </a:t>
            </a:r>
            <a:r>
              <a:rPr lang="nl-BE" dirty="0" err="1"/>
              <a:t>the</a:t>
            </a:r>
            <a:r>
              <a:rPr lang="nl-BE" dirty="0"/>
              <a:t> state of </a:t>
            </a:r>
            <a:r>
              <a:rPr lang="nl-BE" dirty="0" err="1"/>
              <a:t>the</a:t>
            </a:r>
            <a:r>
              <a:rPr lang="nl-BE" dirty="0"/>
              <a:t> wave </a:t>
            </a:r>
            <a:r>
              <a:rPr lang="nl-BE" dirty="0" err="1"/>
              <a:t>shifters</a:t>
            </a:r>
            <a:r>
              <a:rPr lang="nl-BE" dirty="0"/>
              <a:t>.</a:t>
            </a:r>
          </a:p>
          <a:p>
            <a:r>
              <a:rPr lang="nl-BE" dirty="0"/>
              <a:t>In </a:t>
            </a:r>
            <a:r>
              <a:rPr lang="nl-BE" dirty="0" err="1"/>
              <a:t>the</a:t>
            </a:r>
            <a:r>
              <a:rPr lang="nl-BE" dirty="0"/>
              <a:t> </a:t>
            </a:r>
            <a:r>
              <a:rPr lang="nl-BE" dirty="0" err="1"/>
              <a:t>defocused</a:t>
            </a:r>
            <a:r>
              <a:rPr lang="nl-BE" dirty="0"/>
              <a:t> state as </a:t>
            </a:r>
            <a:r>
              <a:rPr lang="nl-BE" dirty="0" err="1"/>
              <a:t>seen</a:t>
            </a:r>
            <a:r>
              <a:rPr lang="nl-BE" dirty="0"/>
              <a:t> at </a:t>
            </a:r>
            <a:r>
              <a:rPr lang="nl-BE" dirty="0" err="1"/>
              <a:t>the</a:t>
            </a:r>
            <a:r>
              <a:rPr lang="nl-BE" dirty="0"/>
              <a:t> </a:t>
            </a:r>
            <a:r>
              <a:rPr lang="nl-BE" dirty="0" err="1"/>
              <a:t>bottom</a:t>
            </a:r>
            <a:r>
              <a:rPr lang="nl-BE" dirty="0"/>
              <a:t> </a:t>
            </a:r>
            <a:r>
              <a:rPr lang="nl-BE" dirty="0" err="1"/>
              <a:t>this</a:t>
            </a:r>
            <a:r>
              <a:rPr lang="nl-BE" dirty="0"/>
              <a:t> is more </a:t>
            </a:r>
            <a:r>
              <a:rPr lang="nl-BE" dirty="0" err="1"/>
              <a:t>obvious</a:t>
            </a:r>
            <a:r>
              <a:rPr lang="nl-BE" dirty="0"/>
              <a:t> </a:t>
            </a:r>
            <a:r>
              <a:rPr lang="nl-BE" dirty="0" err="1"/>
              <a:t>where</a:t>
            </a:r>
            <a:r>
              <a:rPr lang="nl-BE" dirty="0"/>
              <a:t> we </a:t>
            </a:r>
            <a:r>
              <a:rPr lang="nl-BE" dirty="0" err="1"/>
              <a:t>still</a:t>
            </a:r>
            <a:r>
              <a:rPr lang="nl-BE" dirty="0"/>
              <a:t> </a:t>
            </a:r>
            <a:r>
              <a:rPr lang="nl-BE" dirty="0" err="1"/>
              <a:t>see</a:t>
            </a:r>
            <a:r>
              <a:rPr lang="nl-BE" dirty="0"/>
              <a:t> </a:t>
            </a:r>
            <a:r>
              <a:rPr lang="nl-BE" dirty="0" err="1"/>
              <a:t>the</a:t>
            </a:r>
            <a:r>
              <a:rPr lang="nl-BE" dirty="0"/>
              <a:t> 4 separate patches </a:t>
            </a:r>
            <a:r>
              <a:rPr lang="nl-BE" dirty="0" err="1"/>
              <a:t>either</a:t>
            </a:r>
            <a:r>
              <a:rPr lang="nl-BE" dirty="0"/>
              <a:t> </a:t>
            </a:r>
            <a:r>
              <a:rPr lang="nl-BE" dirty="0" err="1"/>
              <a:t>constructively</a:t>
            </a:r>
            <a:r>
              <a:rPr lang="nl-BE" dirty="0"/>
              <a:t> or </a:t>
            </a:r>
            <a:r>
              <a:rPr lang="nl-BE" dirty="0" err="1"/>
              <a:t>destructively</a:t>
            </a:r>
            <a:r>
              <a:rPr lang="nl-BE" dirty="0"/>
              <a:t> </a:t>
            </a:r>
            <a:r>
              <a:rPr lang="nl-BE" dirty="0" err="1"/>
              <a:t>interfering</a:t>
            </a:r>
            <a:r>
              <a:rPr lang="nl-BE" dirty="0"/>
              <a:t>.</a:t>
            </a:r>
          </a:p>
          <a:p>
            <a:endParaRPr lang="nl-BE" dirty="0"/>
          </a:p>
          <a:p>
            <a:r>
              <a:rPr lang="nl-BE" dirty="0"/>
              <a:t>We wee </a:t>
            </a:r>
            <a:r>
              <a:rPr lang="nl-BE" dirty="0" err="1"/>
              <a:t>vey</a:t>
            </a:r>
            <a:r>
              <a:rPr lang="nl-BE" dirty="0"/>
              <a:t> </a:t>
            </a:r>
            <a:r>
              <a:rPr lang="nl-BE" dirty="0" err="1"/>
              <a:t>excited</a:t>
            </a:r>
            <a:r>
              <a:rPr lang="nl-BE" dirty="0"/>
              <a:t> </a:t>
            </a:r>
            <a:r>
              <a:rPr lang="nl-BE" dirty="0" err="1"/>
              <a:t>about</a:t>
            </a:r>
            <a:r>
              <a:rPr lang="nl-BE" dirty="0"/>
              <a:t> </a:t>
            </a:r>
            <a:r>
              <a:rPr lang="nl-BE" dirty="0" err="1"/>
              <a:t>this</a:t>
            </a:r>
            <a:r>
              <a:rPr lang="nl-BE" dirty="0"/>
              <a:t>, but </a:t>
            </a:r>
            <a:r>
              <a:rPr lang="nl-BE" dirty="0" err="1"/>
              <a:t>clearly</a:t>
            </a:r>
            <a:r>
              <a:rPr lang="nl-BE" dirty="0"/>
              <a:t> </a:t>
            </a:r>
            <a:r>
              <a:rPr lang="nl-BE" dirty="0" err="1"/>
              <a:t>compared</a:t>
            </a:r>
            <a:r>
              <a:rPr lang="nl-BE" dirty="0"/>
              <a:t> </a:t>
            </a:r>
            <a:r>
              <a:rPr lang="nl-BE" dirty="0" err="1"/>
              <a:t>to</a:t>
            </a:r>
            <a:r>
              <a:rPr lang="nl-BE" dirty="0"/>
              <a:t> </a:t>
            </a:r>
            <a:r>
              <a:rPr lang="nl-BE" dirty="0" err="1"/>
              <a:t>an</a:t>
            </a:r>
            <a:r>
              <a:rPr lang="nl-BE" dirty="0"/>
              <a:t> </a:t>
            </a:r>
            <a:r>
              <a:rPr lang="nl-BE" dirty="0" err="1"/>
              <a:t>optical</a:t>
            </a:r>
            <a:r>
              <a:rPr lang="nl-BE" dirty="0"/>
              <a:t> </a:t>
            </a:r>
            <a:r>
              <a:rPr lang="nl-BE" dirty="0" err="1"/>
              <a:t>phase</a:t>
            </a:r>
            <a:r>
              <a:rPr lang="nl-BE" dirty="0"/>
              <a:t> modulator, </a:t>
            </a:r>
            <a:r>
              <a:rPr lang="nl-BE" dirty="0" err="1"/>
              <a:t>only</a:t>
            </a:r>
            <a:r>
              <a:rPr lang="nl-BE" dirty="0"/>
              <a:t> 4 </a:t>
            </a:r>
            <a:r>
              <a:rPr lang="nl-BE" dirty="0" err="1"/>
              <a:t>degrees</a:t>
            </a:r>
            <a:r>
              <a:rPr lang="nl-BE" dirty="0"/>
              <a:t> of </a:t>
            </a:r>
            <a:r>
              <a:rPr lang="nl-BE" dirty="0" err="1"/>
              <a:t>freedom</a:t>
            </a:r>
            <a:r>
              <a:rPr lang="nl-BE" dirty="0"/>
              <a:t> is </a:t>
            </a:r>
            <a:r>
              <a:rPr lang="nl-BE" dirty="0" err="1"/>
              <a:t>quite</a:t>
            </a:r>
            <a:r>
              <a:rPr lang="nl-BE" dirty="0"/>
              <a:t> </a:t>
            </a:r>
            <a:r>
              <a:rPr lang="nl-BE" dirty="0" err="1"/>
              <a:t>limiting</a:t>
            </a:r>
            <a:r>
              <a:rPr lang="nl-BE" dirty="0"/>
              <a:t> in order </a:t>
            </a:r>
            <a:r>
              <a:rPr lang="nl-BE" dirty="0" err="1"/>
              <a:t>to</a:t>
            </a:r>
            <a:r>
              <a:rPr lang="nl-BE" dirty="0"/>
              <a:t> e.g. </a:t>
            </a:r>
            <a:r>
              <a:rPr lang="nl-BE" dirty="0" err="1"/>
              <a:t>create</a:t>
            </a:r>
            <a:r>
              <a:rPr lang="nl-BE" dirty="0"/>
              <a:t> these </a:t>
            </a:r>
            <a:r>
              <a:rPr lang="nl-BE" dirty="0" err="1"/>
              <a:t>Hermite</a:t>
            </a:r>
            <a:r>
              <a:rPr lang="nl-BE" dirty="0"/>
              <a:t> </a:t>
            </a:r>
            <a:r>
              <a:rPr lang="nl-BE" dirty="0" err="1"/>
              <a:t>Gaussian</a:t>
            </a:r>
            <a:r>
              <a:rPr lang="nl-BE" dirty="0"/>
              <a:t> basis sets we </a:t>
            </a:r>
            <a:r>
              <a:rPr lang="nl-BE" dirty="0" err="1"/>
              <a:t>started</a:t>
            </a:r>
            <a:r>
              <a:rPr lang="nl-BE" dirty="0"/>
              <a:t> of </a:t>
            </a:r>
            <a:r>
              <a:rPr lang="nl-BE" dirty="0" err="1"/>
              <a:t>with</a:t>
            </a:r>
            <a:r>
              <a:rPr lang="nl-BE" dirty="0"/>
              <a:t>, </a:t>
            </a:r>
          </a:p>
        </p:txBody>
      </p:sp>
      <p:sp>
        <p:nvSpPr>
          <p:cNvPr id="4" name="Slide Number Placeholder 3"/>
          <p:cNvSpPr>
            <a:spLocks noGrp="1"/>
          </p:cNvSpPr>
          <p:nvPr>
            <p:ph type="sldNum" sz="quarter" idx="5"/>
          </p:nvPr>
        </p:nvSpPr>
        <p:spPr/>
        <p:txBody>
          <a:bodyPr/>
          <a:lstStyle/>
          <a:p>
            <a:fld id="{528B9117-89F2-4537-B67A-53F066174FC7}" type="slidenum">
              <a:rPr lang="en-GB" smtClean="0"/>
              <a:t>50</a:t>
            </a:fld>
            <a:endParaRPr lang="en-GB"/>
          </a:p>
        </p:txBody>
      </p:sp>
    </p:spTree>
    <p:extLst>
      <p:ext uri="{BB962C8B-B14F-4D97-AF65-F5344CB8AC3E}">
        <p14:creationId xmlns:p14="http://schemas.microsoft.com/office/powerpoint/2010/main" val="3026989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nl-BE" dirty="0" err="1"/>
              <a:t>So</a:t>
            </a:r>
            <a:r>
              <a:rPr lang="nl-BE" dirty="0"/>
              <a:t> we </a:t>
            </a:r>
            <a:r>
              <a:rPr lang="nl-BE" dirty="0" err="1"/>
              <a:t>started</a:t>
            </a:r>
            <a:r>
              <a:rPr lang="nl-BE" dirty="0"/>
              <a:t> </a:t>
            </a:r>
            <a:r>
              <a:rPr lang="nl-BE" dirty="0" err="1"/>
              <a:t>to</a:t>
            </a:r>
            <a:r>
              <a:rPr lang="nl-BE" dirty="0"/>
              <a:t> </a:t>
            </a:r>
            <a:r>
              <a:rPr lang="nl-BE" dirty="0" err="1"/>
              <a:t>upscale</a:t>
            </a:r>
            <a:r>
              <a:rPr lang="nl-BE" dirty="0"/>
              <a:t> </a:t>
            </a:r>
            <a:r>
              <a:rPr lang="nl-BE" dirty="0" err="1"/>
              <a:t>this</a:t>
            </a:r>
            <a:r>
              <a:rPr lang="nl-BE" dirty="0"/>
              <a:t> prototype, </a:t>
            </a:r>
            <a:r>
              <a:rPr lang="nl-BE" dirty="0" err="1"/>
              <a:t>and</a:t>
            </a:r>
            <a:r>
              <a:rPr lang="nl-BE" dirty="0"/>
              <a:t> in </a:t>
            </a:r>
            <a:r>
              <a:rPr lang="nl-BE" dirty="0" err="1"/>
              <a:t>honesty</a:t>
            </a:r>
            <a:r>
              <a:rPr lang="nl-BE" dirty="0"/>
              <a:t> </a:t>
            </a:r>
            <a:r>
              <a:rPr lang="nl-BE" dirty="0" err="1"/>
              <a:t>this</a:t>
            </a:r>
            <a:r>
              <a:rPr lang="nl-BE" dirty="0"/>
              <a:t> </a:t>
            </a:r>
            <a:r>
              <a:rPr lang="nl-BE" dirty="0" err="1"/>
              <a:t>turned</a:t>
            </a:r>
            <a:r>
              <a:rPr lang="nl-BE" dirty="0"/>
              <a:t> out </a:t>
            </a:r>
            <a:r>
              <a:rPr lang="nl-BE" dirty="0" err="1"/>
              <a:t>to</a:t>
            </a:r>
            <a:r>
              <a:rPr lang="nl-BE" dirty="0"/>
              <a:t> take </a:t>
            </a:r>
            <a:r>
              <a:rPr lang="nl-BE" dirty="0" err="1"/>
              <a:t>quite</a:t>
            </a:r>
            <a:r>
              <a:rPr lang="nl-BE" dirty="0"/>
              <a:t> a bit </a:t>
            </a:r>
            <a:r>
              <a:rPr lang="nl-BE" dirty="0" err="1"/>
              <a:t>longer</a:t>
            </a:r>
            <a:r>
              <a:rPr lang="nl-BE" dirty="0"/>
              <a:t> </a:t>
            </a:r>
            <a:r>
              <a:rPr lang="nl-BE" dirty="0" err="1"/>
              <a:t>than</a:t>
            </a:r>
            <a:r>
              <a:rPr lang="nl-BE" dirty="0"/>
              <a:t> </a:t>
            </a:r>
            <a:r>
              <a:rPr lang="nl-BE" dirty="0" err="1"/>
              <a:t>expected</a:t>
            </a:r>
            <a:endParaRPr lang="nl-BE" dirty="0"/>
          </a:p>
          <a:p>
            <a:r>
              <a:rPr lang="nl-BE" dirty="0"/>
              <a:t>We </a:t>
            </a:r>
            <a:r>
              <a:rPr lang="nl-BE" dirty="0" err="1"/>
              <a:t>created</a:t>
            </a:r>
            <a:r>
              <a:rPr lang="nl-BE" dirty="0"/>
              <a:t> different </a:t>
            </a:r>
            <a:r>
              <a:rPr lang="nl-BE" dirty="0" err="1"/>
              <a:t>variants</a:t>
            </a:r>
            <a:r>
              <a:rPr lang="nl-BE" dirty="0"/>
              <a:t> in </a:t>
            </a:r>
            <a:r>
              <a:rPr lang="nl-BE" dirty="0" err="1"/>
              <a:t>terms</a:t>
            </a:r>
            <a:r>
              <a:rPr lang="nl-BE" dirty="0"/>
              <a:t> of pixel </a:t>
            </a:r>
            <a:r>
              <a:rPr lang="nl-BE" dirty="0" err="1"/>
              <a:t>pattern</a:t>
            </a:r>
            <a:r>
              <a:rPr lang="nl-BE" dirty="0"/>
              <a:t> </a:t>
            </a:r>
            <a:r>
              <a:rPr lang="nl-BE" dirty="0" err="1"/>
              <a:t>and</a:t>
            </a:r>
            <a:r>
              <a:rPr lang="nl-BE" dirty="0"/>
              <a:t> in </a:t>
            </a:r>
            <a:r>
              <a:rPr lang="nl-BE" dirty="0" err="1"/>
              <a:t>terms</a:t>
            </a:r>
            <a:r>
              <a:rPr lang="nl-BE" dirty="0"/>
              <a:t> of </a:t>
            </a:r>
            <a:r>
              <a:rPr lang="nl-BE" dirty="0" err="1"/>
              <a:t>lithograhpic</a:t>
            </a:r>
            <a:r>
              <a:rPr lang="nl-BE" dirty="0"/>
              <a:t> </a:t>
            </a:r>
            <a:r>
              <a:rPr lang="nl-BE" dirty="0" err="1"/>
              <a:t>methods</a:t>
            </a:r>
            <a:r>
              <a:rPr lang="nl-BE" dirty="0"/>
              <a:t> </a:t>
            </a:r>
            <a:r>
              <a:rPr lang="nl-BE" dirty="0" err="1"/>
              <a:t>producing</a:t>
            </a:r>
            <a:r>
              <a:rPr lang="nl-BE" dirty="0"/>
              <a:t> </a:t>
            </a:r>
            <a:r>
              <a:rPr lang="nl-BE" dirty="0" err="1"/>
              <a:t>them</a:t>
            </a:r>
            <a:r>
              <a:rPr lang="nl-BE" dirty="0"/>
              <a:t>, </a:t>
            </a:r>
            <a:r>
              <a:rPr lang="nl-BE" dirty="0" err="1"/>
              <a:t>working</a:t>
            </a:r>
            <a:r>
              <a:rPr lang="nl-BE" dirty="0"/>
              <a:t> </a:t>
            </a:r>
            <a:r>
              <a:rPr lang="nl-BE" dirty="0" err="1"/>
              <a:t>with</a:t>
            </a:r>
            <a:r>
              <a:rPr lang="nl-BE" dirty="0"/>
              <a:t> </a:t>
            </a:r>
            <a:r>
              <a:rPr lang="nl-BE" dirty="0" err="1"/>
              <a:t>ebeam</a:t>
            </a:r>
            <a:r>
              <a:rPr lang="nl-BE" dirty="0"/>
              <a:t> litho </a:t>
            </a:r>
            <a:r>
              <a:rPr lang="nl-BE" dirty="0" err="1"/>
              <a:t>and</a:t>
            </a:r>
            <a:r>
              <a:rPr lang="nl-BE" dirty="0"/>
              <a:t> </a:t>
            </a:r>
            <a:r>
              <a:rPr lang="nl-BE" dirty="0" err="1"/>
              <a:t>hybrids</a:t>
            </a:r>
            <a:r>
              <a:rPr lang="nl-BE" dirty="0"/>
              <a:t> of </a:t>
            </a:r>
            <a:r>
              <a:rPr lang="nl-BE" dirty="0" err="1"/>
              <a:t>photolitho</a:t>
            </a:r>
            <a:r>
              <a:rPr lang="nl-BE" dirty="0"/>
              <a:t> </a:t>
            </a:r>
            <a:r>
              <a:rPr lang="nl-BE" dirty="0" err="1"/>
              <a:t>with</a:t>
            </a:r>
            <a:r>
              <a:rPr lang="nl-BE" dirty="0"/>
              <a:t> FIB </a:t>
            </a:r>
            <a:r>
              <a:rPr lang="nl-BE" dirty="0" err="1"/>
              <a:t>reworking</a:t>
            </a:r>
            <a:r>
              <a:rPr lang="nl-BE" dirty="0"/>
              <a:t> </a:t>
            </a:r>
            <a:r>
              <a:rPr lang="nl-BE" dirty="0" err="1"/>
              <a:t>for</a:t>
            </a:r>
            <a:r>
              <a:rPr lang="nl-BE" dirty="0"/>
              <a:t> </a:t>
            </a:r>
            <a:r>
              <a:rPr lang="nl-BE" dirty="0" err="1"/>
              <a:t>the</a:t>
            </a:r>
            <a:r>
              <a:rPr lang="nl-BE" dirty="0"/>
              <a:t> </a:t>
            </a:r>
            <a:r>
              <a:rPr lang="nl-BE" dirty="0" err="1"/>
              <a:t>finer</a:t>
            </a:r>
            <a:r>
              <a:rPr lang="nl-BE" dirty="0"/>
              <a:t> features. We </a:t>
            </a:r>
            <a:r>
              <a:rPr lang="nl-BE" dirty="0" err="1"/>
              <a:t>settled</a:t>
            </a:r>
            <a:r>
              <a:rPr lang="nl-BE" dirty="0"/>
              <a:t> on a design </a:t>
            </a:r>
            <a:r>
              <a:rPr lang="nl-BE" dirty="0" err="1"/>
              <a:t>which</a:t>
            </a:r>
            <a:r>
              <a:rPr lang="nl-BE" dirty="0"/>
              <a:t> </a:t>
            </a:r>
            <a:r>
              <a:rPr lang="nl-BE" dirty="0" err="1"/>
              <a:t>can</a:t>
            </a:r>
            <a:r>
              <a:rPr lang="nl-BE" dirty="0"/>
              <a:t> have up </a:t>
            </a:r>
            <a:r>
              <a:rPr lang="nl-BE" dirty="0" err="1"/>
              <a:t>to</a:t>
            </a:r>
            <a:r>
              <a:rPr lang="nl-BE" dirty="0"/>
              <a:t> 48 pixels </a:t>
            </a:r>
            <a:r>
              <a:rPr lang="nl-BE" dirty="0" err="1"/>
              <a:t>and</a:t>
            </a:r>
            <a:r>
              <a:rPr lang="nl-BE" dirty="0"/>
              <a:t> focus </a:t>
            </a:r>
            <a:r>
              <a:rPr lang="nl-BE" dirty="0" err="1"/>
              <a:t>for</a:t>
            </a:r>
            <a:r>
              <a:rPr lang="nl-BE" dirty="0"/>
              <a:t> </a:t>
            </a:r>
            <a:r>
              <a:rPr lang="nl-BE" dirty="0" err="1"/>
              <a:t>now</a:t>
            </a:r>
            <a:r>
              <a:rPr lang="nl-BE" dirty="0"/>
              <a:t> on </a:t>
            </a:r>
            <a:r>
              <a:rPr lang="nl-BE" dirty="0" err="1"/>
              <a:t>so-called</a:t>
            </a:r>
            <a:r>
              <a:rPr lang="nl-BE" dirty="0"/>
              <a:t> </a:t>
            </a:r>
            <a:r>
              <a:rPr lang="nl-BE" dirty="0" err="1"/>
              <a:t>segmented</a:t>
            </a:r>
            <a:r>
              <a:rPr lang="nl-BE" dirty="0"/>
              <a:t> or </a:t>
            </a:r>
            <a:r>
              <a:rPr lang="nl-BE" dirty="0" err="1"/>
              <a:t>cartesian</a:t>
            </a:r>
            <a:r>
              <a:rPr lang="nl-BE" dirty="0"/>
              <a:t> </a:t>
            </a:r>
            <a:r>
              <a:rPr lang="nl-BE" dirty="0" err="1"/>
              <a:t>shapes</a:t>
            </a:r>
            <a:r>
              <a:rPr lang="nl-BE" dirty="0"/>
              <a:t>.</a:t>
            </a:r>
          </a:p>
          <a:p>
            <a:r>
              <a:rPr lang="nl-BE" dirty="0"/>
              <a:t>We </a:t>
            </a:r>
            <a:r>
              <a:rPr lang="nl-BE" dirty="0" err="1"/>
              <a:t>developed</a:t>
            </a:r>
            <a:r>
              <a:rPr lang="nl-BE" dirty="0"/>
              <a:t> </a:t>
            </a:r>
            <a:r>
              <a:rPr lang="nl-BE" dirty="0" err="1"/>
              <a:t>the</a:t>
            </a:r>
            <a:r>
              <a:rPr lang="nl-BE" dirty="0"/>
              <a:t> electronics </a:t>
            </a:r>
            <a:r>
              <a:rPr lang="nl-BE" dirty="0" err="1"/>
              <a:t>and</a:t>
            </a:r>
            <a:r>
              <a:rPr lang="nl-BE" dirty="0"/>
              <a:t> software </a:t>
            </a:r>
            <a:r>
              <a:rPr lang="nl-BE" dirty="0" err="1"/>
              <a:t>to</a:t>
            </a:r>
            <a:r>
              <a:rPr lang="nl-BE" dirty="0"/>
              <a:t> drive these as well as </a:t>
            </a:r>
            <a:r>
              <a:rPr lang="nl-BE" dirty="0" err="1"/>
              <a:t>the</a:t>
            </a:r>
            <a:r>
              <a:rPr lang="nl-BE" dirty="0"/>
              <a:t> </a:t>
            </a:r>
            <a:r>
              <a:rPr lang="nl-BE" dirty="0" err="1"/>
              <a:t>mechanics</a:t>
            </a:r>
            <a:r>
              <a:rPr lang="nl-BE" dirty="0"/>
              <a:t> </a:t>
            </a:r>
            <a:r>
              <a:rPr lang="nl-BE" dirty="0" err="1"/>
              <a:t>to</a:t>
            </a:r>
            <a:r>
              <a:rPr lang="nl-BE" dirty="0"/>
              <a:t> put these in </a:t>
            </a:r>
            <a:r>
              <a:rPr lang="nl-BE" dirty="0" err="1"/>
              <a:t>the</a:t>
            </a:r>
            <a:r>
              <a:rPr lang="nl-BE" dirty="0"/>
              <a:t> condensor </a:t>
            </a:r>
            <a:r>
              <a:rPr lang="nl-BE" dirty="0" err="1"/>
              <a:t>plane</a:t>
            </a:r>
            <a:r>
              <a:rPr lang="nl-BE" dirty="0"/>
              <a:t> of </a:t>
            </a:r>
            <a:r>
              <a:rPr lang="nl-BE" dirty="0" err="1"/>
              <a:t>existing</a:t>
            </a:r>
            <a:r>
              <a:rPr lang="nl-BE" dirty="0"/>
              <a:t> microscopes.</a:t>
            </a:r>
          </a:p>
          <a:p>
            <a:r>
              <a:rPr lang="nl-BE" dirty="0" err="1"/>
              <a:t>Each</a:t>
            </a:r>
            <a:r>
              <a:rPr lang="nl-BE" dirty="0"/>
              <a:t> of these steps is </a:t>
            </a:r>
            <a:r>
              <a:rPr lang="nl-BE" dirty="0" err="1"/>
              <a:t>challenging</a:t>
            </a:r>
            <a:r>
              <a:rPr lang="nl-BE" dirty="0"/>
              <a:t> in view of </a:t>
            </a:r>
            <a:r>
              <a:rPr lang="nl-BE" dirty="0" err="1"/>
              <a:t>the</a:t>
            </a:r>
            <a:r>
              <a:rPr lang="nl-BE" dirty="0"/>
              <a:t> </a:t>
            </a:r>
            <a:r>
              <a:rPr lang="nl-BE" dirty="0" err="1"/>
              <a:t>very</a:t>
            </a:r>
            <a:r>
              <a:rPr lang="nl-BE" dirty="0"/>
              <a:t> </a:t>
            </a:r>
            <a:r>
              <a:rPr lang="nl-BE" dirty="0" err="1"/>
              <a:t>limited</a:t>
            </a:r>
            <a:r>
              <a:rPr lang="nl-BE" dirty="0"/>
              <a:t> </a:t>
            </a:r>
            <a:r>
              <a:rPr lang="nl-BE" dirty="0" err="1"/>
              <a:t>space</a:t>
            </a:r>
            <a:r>
              <a:rPr lang="nl-BE" dirty="0"/>
              <a:t>, </a:t>
            </a:r>
            <a:r>
              <a:rPr lang="nl-BE" dirty="0" err="1"/>
              <a:t>and</a:t>
            </a:r>
            <a:r>
              <a:rPr lang="nl-BE" dirty="0"/>
              <a:t> </a:t>
            </a:r>
            <a:r>
              <a:rPr lang="nl-BE" dirty="0" err="1"/>
              <a:t>vacuum</a:t>
            </a:r>
            <a:r>
              <a:rPr lang="nl-BE" dirty="0"/>
              <a:t> </a:t>
            </a:r>
            <a:r>
              <a:rPr lang="nl-BE" dirty="0" err="1"/>
              <a:t>requirements</a:t>
            </a:r>
            <a:r>
              <a:rPr lang="nl-BE" dirty="0"/>
              <a:t>,</a:t>
            </a:r>
          </a:p>
          <a:p>
            <a:r>
              <a:rPr lang="nl-BE" dirty="0" err="1"/>
              <a:t>So</a:t>
            </a:r>
            <a:r>
              <a:rPr lang="nl-BE" dirty="0"/>
              <a:t> </a:t>
            </a:r>
            <a:r>
              <a:rPr lang="nl-BE" dirty="0" err="1"/>
              <a:t>lets</a:t>
            </a:r>
            <a:r>
              <a:rPr lang="nl-BE" dirty="0"/>
              <a:t> look at </a:t>
            </a:r>
            <a:r>
              <a:rPr lang="nl-BE" dirty="0" err="1"/>
              <a:t>some</a:t>
            </a:r>
            <a:r>
              <a:rPr lang="nl-BE" dirty="0"/>
              <a:t> </a:t>
            </a:r>
            <a:r>
              <a:rPr lang="nl-BE" dirty="0" err="1"/>
              <a:t>results</a:t>
            </a:r>
            <a:r>
              <a:rPr lang="nl-BE" dirty="0"/>
              <a:t>…</a:t>
            </a:r>
          </a:p>
        </p:txBody>
      </p:sp>
      <p:sp>
        <p:nvSpPr>
          <p:cNvPr id="4" name="Slide Number Placeholder 3"/>
          <p:cNvSpPr>
            <a:spLocks noGrp="1"/>
          </p:cNvSpPr>
          <p:nvPr>
            <p:ph type="sldNum" sz="quarter" idx="5"/>
          </p:nvPr>
        </p:nvSpPr>
        <p:spPr/>
        <p:txBody>
          <a:bodyPr/>
          <a:lstStyle/>
          <a:p>
            <a:fld id="{528B9117-89F2-4537-B67A-53F066174FC7}" type="slidenum">
              <a:rPr lang="en-GB" smtClean="0"/>
              <a:t>51</a:t>
            </a:fld>
            <a:endParaRPr lang="en-GB"/>
          </a:p>
        </p:txBody>
      </p:sp>
    </p:spTree>
    <p:extLst>
      <p:ext uri="{BB962C8B-B14F-4D97-AF65-F5344CB8AC3E}">
        <p14:creationId xmlns:p14="http://schemas.microsoft.com/office/powerpoint/2010/main" val="132324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So lets take a look at optics where a the</a:t>
            </a:r>
            <a:r>
              <a:rPr lang="en-US" baseline="0" dirty="0"/>
              <a:t> beautiful device of SLM exists. This is a freely programmable phase plate that provides e.g. 1 </a:t>
            </a:r>
            <a:r>
              <a:rPr lang="en-US" baseline="0" dirty="0" err="1"/>
              <a:t>Mpixel</a:t>
            </a:r>
            <a:r>
              <a:rPr lang="en-US" baseline="0" dirty="0"/>
              <a:t> of freely programmable phase shifters which can have say 256 phase </a:t>
            </a:r>
            <a:r>
              <a:rPr lang="en-US" baseline="0" dirty="0" err="1"/>
              <a:t>levles</a:t>
            </a:r>
            <a:r>
              <a:rPr lang="en-US" baseline="0" dirty="0"/>
              <a:t> between 0 and 2pi.</a:t>
            </a:r>
          </a:p>
          <a:p>
            <a:r>
              <a:rPr lang="en-US" baseline="0" dirty="0"/>
              <a:t>In most cases it acts as a mirror and can be connected to a simple computer acting as  a screen.</a:t>
            </a:r>
          </a:p>
          <a:p>
            <a:r>
              <a:rPr lang="en-US" baseline="0" dirty="0"/>
              <a:t>Here is an example of a set of </a:t>
            </a:r>
            <a:r>
              <a:rPr lang="en-US" baseline="0" dirty="0" err="1"/>
              <a:t>Laguerre</a:t>
            </a:r>
            <a:r>
              <a:rPr lang="en-US" baseline="0" dirty="0"/>
              <a:t> Gaussian modes which have a certain orbital angular momentum and a certain radial function creating a class of vortex modes</a:t>
            </a:r>
            <a:endParaRPr lang="en-US" dirty="0"/>
          </a:p>
          <a:p>
            <a:r>
              <a:rPr lang="en-US" dirty="0"/>
              <a:t>800x600 pixels with 256 phase levels</a:t>
            </a:r>
          </a:p>
        </p:txBody>
      </p:sp>
      <p:sp>
        <p:nvSpPr>
          <p:cNvPr id="4" name="Slide Number Placeholder 3"/>
          <p:cNvSpPr>
            <a:spLocks noGrp="1"/>
          </p:cNvSpPr>
          <p:nvPr>
            <p:ph type="sldNum" sz="quarter" idx="10"/>
          </p:nvPr>
        </p:nvSpPr>
        <p:spPr/>
        <p:txBody>
          <a:bodyPr/>
          <a:lstStyle/>
          <a:p>
            <a:fld id="{E0BD68EF-D79A-704F-954D-255092C1F877}" type="slidenum">
              <a:rPr lang="en-US" smtClean="0"/>
              <a:pPr/>
              <a:t>4</a:t>
            </a:fld>
            <a:endParaRPr lang="en-US"/>
          </a:p>
        </p:txBody>
      </p:sp>
    </p:spTree>
    <p:extLst>
      <p:ext uri="{BB962C8B-B14F-4D97-AF65-F5344CB8AC3E}">
        <p14:creationId xmlns:p14="http://schemas.microsoft.com/office/powerpoint/2010/main" val="346637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nl-BE" dirty="0"/>
          </a:p>
          <a:p>
            <a:r>
              <a:rPr lang="nl-BE" dirty="0"/>
              <a:t>Here we show </a:t>
            </a:r>
            <a:r>
              <a:rPr lang="nl-BE" dirty="0" err="1"/>
              <a:t>some</a:t>
            </a:r>
            <a:r>
              <a:rPr lang="nl-BE" dirty="0"/>
              <a:t> </a:t>
            </a:r>
            <a:r>
              <a:rPr lang="nl-BE" dirty="0" err="1"/>
              <a:t>results</a:t>
            </a:r>
            <a:r>
              <a:rPr lang="nl-BE" dirty="0"/>
              <a:t> on a </a:t>
            </a:r>
            <a:r>
              <a:rPr lang="nl-BE" dirty="0" err="1"/>
              <a:t>cartesian</a:t>
            </a:r>
            <a:r>
              <a:rPr lang="nl-BE" dirty="0"/>
              <a:t> </a:t>
            </a:r>
            <a:r>
              <a:rPr lang="nl-BE" dirty="0" err="1"/>
              <a:t>grid</a:t>
            </a:r>
            <a:r>
              <a:rPr lang="nl-BE" dirty="0"/>
              <a:t> design </a:t>
            </a:r>
            <a:r>
              <a:rPr lang="nl-BE" dirty="0" err="1"/>
              <a:t>placed</a:t>
            </a:r>
            <a:r>
              <a:rPr lang="nl-BE" dirty="0"/>
              <a:t> in </a:t>
            </a:r>
            <a:r>
              <a:rPr lang="nl-BE" dirty="0" err="1"/>
              <a:t>the</a:t>
            </a:r>
            <a:r>
              <a:rPr lang="nl-BE" dirty="0"/>
              <a:t> sample </a:t>
            </a:r>
            <a:r>
              <a:rPr lang="nl-BE" dirty="0" err="1"/>
              <a:t>plane</a:t>
            </a:r>
            <a:r>
              <a:rPr lang="nl-BE" dirty="0"/>
              <a:t> of a TEM </a:t>
            </a:r>
            <a:r>
              <a:rPr lang="nl-BE" dirty="0" err="1"/>
              <a:t>and</a:t>
            </a:r>
            <a:r>
              <a:rPr lang="nl-BE" dirty="0"/>
              <a:t> </a:t>
            </a:r>
            <a:r>
              <a:rPr lang="nl-BE" dirty="0" err="1"/>
              <a:t>where</a:t>
            </a:r>
            <a:r>
              <a:rPr lang="nl-BE" dirty="0"/>
              <a:t> we control pixel </a:t>
            </a:r>
            <a:r>
              <a:rPr lang="nl-BE" dirty="0" err="1"/>
              <a:t>with</a:t>
            </a:r>
            <a:r>
              <a:rPr lang="nl-BE" dirty="0"/>
              <a:t> index 3,3 </a:t>
            </a:r>
            <a:r>
              <a:rPr lang="nl-BE" dirty="0" err="1"/>
              <a:t>with</a:t>
            </a:r>
            <a:r>
              <a:rPr lang="nl-BE" dirty="0"/>
              <a:t> </a:t>
            </a:r>
            <a:r>
              <a:rPr lang="nl-BE" dirty="0" err="1"/>
              <a:t>an</a:t>
            </a:r>
            <a:r>
              <a:rPr lang="nl-BE" dirty="0"/>
              <a:t> </a:t>
            </a:r>
            <a:r>
              <a:rPr lang="nl-BE" dirty="0" err="1"/>
              <a:t>increasing</a:t>
            </a:r>
            <a:r>
              <a:rPr lang="nl-BE" dirty="0"/>
              <a:t> voltage.</a:t>
            </a:r>
          </a:p>
          <a:p>
            <a:r>
              <a:rPr lang="nl-BE" dirty="0" err="1"/>
              <a:t>You</a:t>
            </a:r>
            <a:r>
              <a:rPr lang="nl-BE" dirty="0"/>
              <a:t> </a:t>
            </a:r>
            <a:r>
              <a:rPr lang="nl-BE" dirty="0" err="1"/>
              <a:t>see</a:t>
            </a:r>
            <a:r>
              <a:rPr lang="nl-BE" dirty="0"/>
              <a:t> </a:t>
            </a:r>
            <a:r>
              <a:rPr lang="nl-BE" dirty="0" err="1"/>
              <a:t>how</a:t>
            </a:r>
            <a:r>
              <a:rPr lang="nl-BE" dirty="0"/>
              <a:t> </a:t>
            </a:r>
            <a:r>
              <a:rPr lang="nl-BE" dirty="0" err="1"/>
              <a:t>the</a:t>
            </a:r>
            <a:r>
              <a:rPr lang="nl-BE" dirty="0"/>
              <a:t> </a:t>
            </a:r>
            <a:r>
              <a:rPr lang="nl-BE" dirty="0" err="1"/>
              <a:t>slighlty</a:t>
            </a:r>
            <a:r>
              <a:rPr lang="nl-BE" dirty="0"/>
              <a:t> </a:t>
            </a:r>
            <a:r>
              <a:rPr lang="nl-BE" dirty="0" err="1"/>
              <a:t>defocused</a:t>
            </a:r>
            <a:r>
              <a:rPr lang="nl-BE" dirty="0"/>
              <a:t> image of </a:t>
            </a:r>
            <a:r>
              <a:rPr lang="nl-BE" dirty="0" err="1"/>
              <a:t>the</a:t>
            </a:r>
            <a:r>
              <a:rPr lang="nl-BE" dirty="0"/>
              <a:t> </a:t>
            </a:r>
            <a:r>
              <a:rPr lang="nl-BE" dirty="0" err="1"/>
              <a:t>grid</a:t>
            </a:r>
            <a:r>
              <a:rPr lang="nl-BE" dirty="0"/>
              <a:t> </a:t>
            </a:r>
            <a:r>
              <a:rPr lang="nl-BE" dirty="0" err="1"/>
              <a:t>causes</a:t>
            </a:r>
            <a:r>
              <a:rPr lang="nl-BE" dirty="0"/>
              <a:t> </a:t>
            </a:r>
            <a:r>
              <a:rPr lang="nl-BE" dirty="0" err="1"/>
              <a:t>an</a:t>
            </a:r>
            <a:r>
              <a:rPr lang="nl-BE" dirty="0"/>
              <a:t> </a:t>
            </a:r>
            <a:r>
              <a:rPr lang="nl-BE" dirty="0" err="1"/>
              <a:t>interesting</a:t>
            </a:r>
            <a:r>
              <a:rPr lang="nl-BE" dirty="0"/>
              <a:t> </a:t>
            </a:r>
            <a:r>
              <a:rPr lang="nl-BE" dirty="0" err="1"/>
              <a:t>inteference</a:t>
            </a:r>
            <a:r>
              <a:rPr lang="nl-BE" dirty="0"/>
              <a:t> </a:t>
            </a:r>
            <a:r>
              <a:rPr lang="nl-BE" dirty="0" err="1"/>
              <a:t>pattern</a:t>
            </a:r>
            <a:r>
              <a:rPr lang="nl-BE" dirty="0"/>
              <a:t> </a:t>
            </a:r>
            <a:r>
              <a:rPr lang="nl-BE" dirty="0" err="1"/>
              <a:t>which</a:t>
            </a:r>
            <a:r>
              <a:rPr lang="nl-BE" dirty="0"/>
              <a:t> is </a:t>
            </a:r>
            <a:r>
              <a:rPr lang="nl-BE" dirty="0" err="1"/>
              <a:t>highly</a:t>
            </a:r>
            <a:r>
              <a:rPr lang="nl-BE" dirty="0"/>
              <a:t> </a:t>
            </a:r>
            <a:r>
              <a:rPr lang="nl-BE" dirty="0" err="1"/>
              <a:t>sensitive</a:t>
            </a:r>
            <a:r>
              <a:rPr lang="nl-BE" dirty="0"/>
              <a:t> </a:t>
            </a:r>
            <a:r>
              <a:rPr lang="nl-BE" dirty="0" err="1"/>
              <a:t>to</a:t>
            </a:r>
            <a:r>
              <a:rPr lang="nl-BE" dirty="0"/>
              <a:t> </a:t>
            </a:r>
            <a:r>
              <a:rPr lang="nl-BE" dirty="0" err="1"/>
              <a:t>the</a:t>
            </a:r>
            <a:r>
              <a:rPr lang="nl-BE" dirty="0"/>
              <a:t> </a:t>
            </a:r>
            <a:r>
              <a:rPr lang="nl-BE" dirty="0" err="1"/>
              <a:t>phase</a:t>
            </a:r>
            <a:r>
              <a:rPr lang="nl-BE" dirty="0"/>
              <a:t> </a:t>
            </a:r>
            <a:r>
              <a:rPr lang="nl-BE" dirty="0" err="1"/>
              <a:t>relation</a:t>
            </a:r>
            <a:r>
              <a:rPr lang="nl-BE" dirty="0"/>
              <a:t> of </a:t>
            </a:r>
            <a:r>
              <a:rPr lang="nl-BE" dirty="0" err="1"/>
              <a:t>the</a:t>
            </a:r>
            <a:r>
              <a:rPr lang="nl-BE" dirty="0"/>
              <a:t> different </a:t>
            </a:r>
            <a:r>
              <a:rPr lang="nl-BE" dirty="0" err="1"/>
              <a:t>parts</a:t>
            </a:r>
            <a:r>
              <a:rPr lang="nl-BE" dirty="0"/>
              <a:t> of </a:t>
            </a:r>
            <a:r>
              <a:rPr lang="nl-BE" dirty="0" err="1"/>
              <a:t>the</a:t>
            </a:r>
            <a:r>
              <a:rPr lang="nl-BE" dirty="0"/>
              <a:t> </a:t>
            </a:r>
            <a:r>
              <a:rPr lang="nl-BE" dirty="0" err="1"/>
              <a:t>beam</a:t>
            </a:r>
            <a:endParaRPr lang="nl-BE" dirty="0"/>
          </a:p>
          <a:p>
            <a:r>
              <a:rPr lang="nl-BE" dirty="0" err="1"/>
              <a:t>When</a:t>
            </a:r>
            <a:r>
              <a:rPr lang="nl-BE" dirty="0"/>
              <a:t> </a:t>
            </a:r>
            <a:r>
              <a:rPr lang="nl-BE" dirty="0" err="1"/>
              <a:t>increasing</a:t>
            </a:r>
            <a:r>
              <a:rPr lang="nl-BE" dirty="0"/>
              <a:t> </a:t>
            </a:r>
            <a:r>
              <a:rPr lang="nl-BE" dirty="0" err="1"/>
              <a:t>the</a:t>
            </a:r>
            <a:r>
              <a:rPr lang="nl-BE" dirty="0"/>
              <a:t> voltage </a:t>
            </a:r>
            <a:r>
              <a:rPr lang="nl-BE" dirty="0" err="1"/>
              <a:t>you</a:t>
            </a:r>
            <a:r>
              <a:rPr lang="nl-BE" dirty="0"/>
              <a:t> </a:t>
            </a:r>
            <a:r>
              <a:rPr lang="nl-BE" dirty="0" err="1"/>
              <a:t>see</a:t>
            </a:r>
            <a:r>
              <a:rPr lang="nl-BE" dirty="0"/>
              <a:t> </a:t>
            </a:r>
            <a:r>
              <a:rPr lang="nl-BE" dirty="0" err="1"/>
              <a:t>that</a:t>
            </a:r>
            <a:r>
              <a:rPr lang="nl-BE" dirty="0"/>
              <a:t> we </a:t>
            </a:r>
            <a:r>
              <a:rPr lang="nl-BE" dirty="0" err="1"/>
              <a:t>can</a:t>
            </a:r>
            <a:r>
              <a:rPr lang="nl-BE" dirty="0"/>
              <a:t> go </a:t>
            </a:r>
            <a:r>
              <a:rPr lang="nl-BE" dirty="0" err="1"/>
              <a:t>from</a:t>
            </a:r>
            <a:r>
              <a:rPr lang="nl-BE" dirty="0"/>
              <a:t> </a:t>
            </a:r>
            <a:r>
              <a:rPr lang="nl-BE" dirty="0" err="1"/>
              <a:t>constructive</a:t>
            </a:r>
            <a:r>
              <a:rPr lang="nl-BE" dirty="0"/>
              <a:t> </a:t>
            </a:r>
            <a:r>
              <a:rPr lang="nl-BE" dirty="0" err="1"/>
              <a:t>to</a:t>
            </a:r>
            <a:r>
              <a:rPr lang="nl-BE" dirty="0"/>
              <a:t> </a:t>
            </a:r>
            <a:r>
              <a:rPr lang="nl-BE" dirty="0" err="1"/>
              <a:t>destructive</a:t>
            </a:r>
            <a:r>
              <a:rPr lang="nl-BE" dirty="0"/>
              <a:t> </a:t>
            </a:r>
            <a:r>
              <a:rPr lang="nl-BE" dirty="0" err="1"/>
              <a:t>to</a:t>
            </a:r>
            <a:r>
              <a:rPr lang="nl-BE" dirty="0"/>
              <a:t> </a:t>
            </a:r>
            <a:r>
              <a:rPr lang="nl-BE" dirty="0" err="1"/>
              <a:t>constructive</a:t>
            </a:r>
            <a:r>
              <a:rPr lang="nl-BE" dirty="0"/>
              <a:t> </a:t>
            </a:r>
            <a:r>
              <a:rPr lang="nl-BE" dirty="0" err="1"/>
              <a:t>interference</a:t>
            </a:r>
            <a:endParaRPr lang="nl-BE" dirty="0"/>
          </a:p>
          <a:p>
            <a:r>
              <a:rPr lang="nl-BE" dirty="0" err="1"/>
              <a:t>This</a:t>
            </a:r>
            <a:r>
              <a:rPr lang="nl-BE" dirty="0"/>
              <a:t> </a:t>
            </a:r>
            <a:r>
              <a:rPr lang="nl-BE" dirty="0" err="1"/>
              <a:t>allows</a:t>
            </a:r>
            <a:r>
              <a:rPr lang="nl-BE" dirty="0"/>
              <a:t> </a:t>
            </a:r>
            <a:r>
              <a:rPr lang="nl-BE" dirty="0" err="1"/>
              <a:t>us</a:t>
            </a:r>
            <a:r>
              <a:rPr lang="nl-BE" dirty="0"/>
              <a:t> </a:t>
            </a:r>
            <a:r>
              <a:rPr lang="nl-BE" dirty="0" err="1"/>
              <a:t>to</a:t>
            </a:r>
            <a:r>
              <a:rPr lang="nl-BE" dirty="0"/>
              <a:t> </a:t>
            </a:r>
            <a:r>
              <a:rPr lang="nl-BE" dirty="0" err="1"/>
              <a:t>callibrate</a:t>
            </a:r>
            <a:r>
              <a:rPr lang="nl-BE" dirty="0"/>
              <a:t> </a:t>
            </a:r>
            <a:r>
              <a:rPr lang="nl-BE" dirty="0" err="1"/>
              <a:t>the</a:t>
            </a:r>
            <a:r>
              <a:rPr lang="nl-BE" dirty="0"/>
              <a:t> device </a:t>
            </a:r>
            <a:r>
              <a:rPr lang="nl-BE" dirty="0" err="1"/>
              <a:t>and</a:t>
            </a:r>
            <a:r>
              <a:rPr lang="nl-BE" dirty="0"/>
              <a:t> we </a:t>
            </a:r>
            <a:r>
              <a:rPr lang="nl-BE" dirty="0" err="1"/>
              <a:t>find</a:t>
            </a:r>
            <a:r>
              <a:rPr lang="nl-BE" dirty="0"/>
              <a:t> pi </a:t>
            </a:r>
            <a:r>
              <a:rPr lang="nl-BE" dirty="0" err="1"/>
              <a:t>phase</a:t>
            </a:r>
            <a:r>
              <a:rPr lang="nl-BE" dirty="0"/>
              <a:t> shift </a:t>
            </a:r>
            <a:r>
              <a:rPr lang="nl-BE" dirty="0" err="1"/>
              <a:t>coincides</a:t>
            </a:r>
            <a:r>
              <a:rPr lang="nl-BE" dirty="0"/>
              <a:t> </a:t>
            </a:r>
            <a:r>
              <a:rPr lang="nl-BE" dirty="0" err="1"/>
              <a:t>with</a:t>
            </a:r>
            <a:r>
              <a:rPr lang="nl-BE" dirty="0"/>
              <a:t> 200mV </a:t>
            </a:r>
            <a:r>
              <a:rPr lang="nl-BE" dirty="0" err="1"/>
              <a:t>applied</a:t>
            </a:r>
            <a:r>
              <a:rPr lang="nl-BE" dirty="0"/>
              <a:t> on </a:t>
            </a:r>
            <a:r>
              <a:rPr lang="nl-BE" dirty="0" err="1"/>
              <a:t>that</a:t>
            </a:r>
            <a:r>
              <a:rPr lang="nl-BE" dirty="0"/>
              <a:t> pixel, we </a:t>
            </a:r>
            <a:r>
              <a:rPr lang="nl-BE" dirty="0" err="1"/>
              <a:t>can</a:t>
            </a:r>
            <a:r>
              <a:rPr lang="nl-BE" dirty="0"/>
              <a:t> </a:t>
            </a:r>
            <a:r>
              <a:rPr lang="nl-BE" dirty="0" err="1"/>
              <a:t>simulate</a:t>
            </a:r>
            <a:r>
              <a:rPr lang="nl-BE" dirty="0"/>
              <a:t> </a:t>
            </a:r>
            <a:r>
              <a:rPr lang="nl-BE" dirty="0" err="1"/>
              <a:t>this</a:t>
            </a:r>
            <a:r>
              <a:rPr lang="nl-BE" dirty="0"/>
              <a:t> </a:t>
            </a:r>
            <a:r>
              <a:rPr lang="nl-BE" dirty="0" err="1"/>
              <a:t>to</a:t>
            </a:r>
            <a:r>
              <a:rPr lang="nl-BE" dirty="0"/>
              <a:t> model </a:t>
            </a:r>
            <a:r>
              <a:rPr lang="nl-BE" dirty="0" err="1"/>
              <a:t>all</a:t>
            </a:r>
            <a:r>
              <a:rPr lang="nl-BE" dirty="0"/>
              <a:t> </a:t>
            </a:r>
            <a:r>
              <a:rPr lang="nl-BE" dirty="0" err="1"/>
              <a:t>the</a:t>
            </a:r>
            <a:r>
              <a:rPr lang="nl-BE" dirty="0"/>
              <a:t> features</a:t>
            </a:r>
          </a:p>
          <a:p>
            <a:r>
              <a:rPr lang="nl-BE" dirty="0"/>
              <a:t>I we focus </a:t>
            </a:r>
            <a:r>
              <a:rPr lang="nl-BE" dirty="0" err="1"/>
              <a:t>this</a:t>
            </a:r>
            <a:r>
              <a:rPr lang="nl-BE" dirty="0"/>
              <a:t> </a:t>
            </a:r>
            <a:r>
              <a:rPr lang="nl-BE" dirty="0" err="1"/>
              <a:t>pattern</a:t>
            </a:r>
            <a:r>
              <a:rPr lang="nl-BE" dirty="0"/>
              <a:t> </a:t>
            </a:r>
            <a:r>
              <a:rPr lang="nl-BE" dirty="0" err="1"/>
              <a:t>to</a:t>
            </a:r>
            <a:r>
              <a:rPr lang="nl-BE" dirty="0"/>
              <a:t> a </a:t>
            </a:r>
            <a:r>
              <a:rPr lang="nl-BE" dirty="0" err="1"/>
              <a:t>probe</a:t>
            </a:r>
            <a:r>
              <a:rPr lang="nl-BE" dirty="0"/>
              <a:t> we get a </a:t>
            </a:r>
            <a:r>
              <a:rPr lang="nl-BE" dirty="0" err="1"/>
              <a:t>sort</a:t>
            </a:r>
            <a:r>
              <a:rPr lang="nl-BE" dirty="0"/>
              <a:t> of </a:t>
            </a:r>
            <a:r>
              <a:rPr lang="nl-BE" dirty="0" err="1"/>
              <a:t>diffraction</a:t>
            </a:r>
            <a:r>
              <a:rPr lang="nl-BE" dirty="0"/>
              <a:t> </a:t>
            </a:r>
            <a:r>
              <a:rPr lang="nl-BE" dirty="0" err="1"/>
              <a:t>pattern</a:t>
            </a:r>
            <a:r>
              <a:rPr lang="nl-BE" dirty="0"/>
              <a:t> </a:t>
            </a:r>
            <a:r>
              <a:rPr lang="nl-BE" dirty="0" err="1"/>
              <a:t>from</a:t>
            </a:r>
            <a:r>
              <a:rPr lang="nl-BE" dirty="0"/>
              <a:t> a </a:t>
            </a:r>
            <a:r>
              <a:rPr lang="nl-BE" dirty="0" err="1"/>
              <a:t>regular</a:t>
            </a:r>
            <a:r>
              <a:rPr lang="nl-BE" dirty="0"/>
              <a:t> </a:t>
            </a:r>
            <a:r>
              <a:rPr lang="nl-BE" dirty="0" err="1"/>
              <a:t>grid</a:t>
            </a:r>
            <a:r>
              <a:rPr lang="nl-BE" dirty="0"/>
              <a:t>, </a:t>
            </a:r>
            <a:r>
              <a:rPr lang="nl-BE" dirty="0" err="1"/>
              <a:t>with</a:t>
            </a:r>
            <a:r>
              <a:rPr lang="nl-BE" dirty="0"/>
              <a:t> a </a:t>
            </a:r>
            <a:r>
              <a:rPr lang="nl-BE" dirty="0" err="1"/>
              <a:t>bright</a:t>
            </a:r>
            <a:r>
              <a:rPr lang="nl-BE" dirty="0"/>
              <a:t> </a:t>
            </a:r>
            <a:r>
              <a:rPr lang="nl-BE" dirty="0" err="1"/>
              <a:t>central</a:t>
            </a:r>
            <a:r>
              <a:rPr lang="nl-BE" dirty="0"/>
              <a:t> </a:t>
            </a:r>
            <a:r>
              <a:rPr lang="nl-BE" dirty="0" err="1"/>
              <a:t>probe</a:t>
            </a:r>
            <a:r>
              <a:rPr lang="nl-BE" dirty="0"/>
              <a:t>, but </a:t>
            </a:r>
            <a:r>
              <a:rPr lang="nl-BE" dirty="0" err="1"/>
              <a:t>quite</a:t>
            </a:r>
            <a:r>
              <a:rPr lang="nl-BE" dirty="0"/>
              <a:t> strong </a:t>
            </a:r>
            <a:r>
              <a:rPr lang="nl-BE" dirty="0" err="1"/>
              <a:t>diffraction</a:t>
            </a:r>
            <a:r>
              <a:rPr lang="nl-BE" dirty="0"/>
              <a:t> </a:t>
            </a:r>
            <a:r>
              <a:rPr lang="nl-BE" dirty="0" err="1"/>
              <a:t>tails</a:t>
            </a:r>
            <a:r>
              <a:rPr lang="nl-BE" dirty="0"/>
              <a:t> </a:t>
            </a:r>
            <a:r>
              <a:rPr lang="nl-BE" dirty="0" err="1"/>
              <a:t>from</a:t>
            </a:r>
            <a:r>
              <a:rPr lang="nl-BE" dirty="0"/>
              <a:t> </a:t>
            </a:r>
            <a:r>
              <a:rPr lang="nl-BE" dirty="0" err="1"/>
              <a:t>the</a:t>
            </a:r>
            <a:r>
              <a:rPr lang="nl-BE" dirty="0"/>
              <a:t> </a:t>
            </a:r>
            <a:r>
              <a:rPr lang="nl-BE" dirty="0" err="1"/>
              <a:t>periodicity</a:t>
            </a:r>
            <a:r>
              <a:rPr lang="nl-BE" dirty="0"/>
              <a:t> of </a:t>
            </a:r>
            <a:r>
              <a:rPr lang="nl-BE" dirty="0" err="1"/>
              <a:t>the</a:t>
            </a:r>
            <a:r>
              <a:rPr lang="nl-BE" dirty="0"/>
              <a:t> </a:t>
            </a:r>
            <a:r>
              <a:rPr lang="nl-BE" dirty="0" err="1"/>
              <a:t>grid</a:t>
            </a:r>
            <a:r>
              <a:rPr lang="nl-BE" dirty="0"/>
              <a:t>. Using </a:t>
            </a:r>
            <a:r>
              <a:rPr lang="nl-BE" dirty="0" err="1"/>
              <a:t>this</a:t>
            </a:r>
            <a:r>
              <a:rPr lang="nl-BE" dirty="0"/>
              <a:t> </a:t>
            </a:r>
            <a:r>
              <a:rPr lang="nl-BE" dirty="0" err="1"/>
              <a:t>for</a:t>
            </a:r>
            <a:r>
              <a:rPr lang="nl-BE" dirty="0"/>
              <a:t> imaging </a:t>
            </a:r>
            <a:r>
              <a:rPr lang="nl-BE" dirty="0" err="1"/>
              <a:t>would</a:t>
            </a:r>
            <a:r>
              <a:rPr lang="nl-BE" dirty="0"/>
              <a:t> suffer </a:t>
            </a:r>
            <a:r>
              <a:rPr lang="nl-BE" dirty="0" err="1"/>
              <a:t>from</a:t>
            </a:r>
            <a:r>
              <a:rPr lang="nl-BE" dirty="0"/>
              <a:t> </a:t>
            </a:r>
            <a:r>
              <a:rPr lang="nl-BE" dirty="0" err="1"/>
              <a:t>such</a:t>
            </a:r>
            <a:r>
              <a:rPr lang="nl-BE" dirty="0"/>
              <a:t> </a:t>
            </a:r>
            <a:r>
              <a:rPr lang="nl-BE" dirty="0" err="1"/>
              <a:t>tails</a:t>
            </a:r>
            <a:r>
              <a:rPr lang="nl-BE" dirty="0"/>
              <a:t> </a:t>
            </a:r>
            <a:r>
              <a:rPr lang="nl-BE" dirty="0" err="1"/>
              <a:t>and</a:t>
            </a:r>
            <a:r>
              <a:rPr lang="nl-BE" dirty="0"/>
              <a:t> we shift no </a:t>
            </a:r>
            <a:r>
              <a:rPr lang="nl-BE" dirty="0" err="1"/>
              <a:t>to</a:t>
            </a:r>
            <a:r>
              <a:rPr lang="nl-BE" dirty="0"/>
              <a:t> a </a:t>
            </a:r>
            <a:r>
              <a:rPr lang="nl-BE" dirty="0" err="1"/>
              <a:t>less</a:t>
            </a:r>
            <a:r>
              <a:rPr lang="nl-BE" dirty="0"/>
              <a:t> </a:t>
            </a:r>
            <a:r>
              <a:rPr lang="nl-BE" dirty="0" err="1"/>
              <a:t>periodic</a:t>
            </a:r>
            <a:r>
              <a:rPr lang="nl-BE" dirty="0"/>
              <a:t> arrangement</a:t>
            </a:r>
            <a:endParaRPr lang="en-US" dirty="0"/>
          </a:p>
        </p:txBody>
      </p:sp>
      <p:sp>
        <p:nvSpPr>
          <p:cNvPr id="4" name="Slide Number Placeholder 3"/>
          <p:cNvSpPr>
            <a:spLocks noGrp="1"/>
          </p:cNvSpPr>
          <p:nvPr>
            <p:ph type="sldNum" sz="quarter" idx="5"/>
          </p:nvPr>
        </p:nvSpPr>
        <p:spPr/>
        <p:txBody>
          <a:bodyPr/>
          <a:lstStyle/>
          <a:p>
            <a:fld id="{528B9117-89F2-4537-B67A-53F066174FC7}" type="slidenum">
              <a:rPr lang="en-GB" smtClean="0"/>
              <a:t>52</a:t>
            </a:fld>
            <a:endParaRPr lang="en-GB"/>
          </a:p>
        </p:txBody>
      </p:sp>
    </p:spTree>
    <p:extLst>
      <p:ext uri="{BB962C8B-B14F-4D97-AF65-F5344CB8AC3E}">
        <p14:creationId xmlns:p14="http://schemas.microsoft.com/office/powerpoint/2010/main" val="3338545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nl-BE" dirty="0"/>
              <a:t>The </a:t>
            </a:r>
            <a:r>
              <a:rPr lang="nl-BE" dirty="0" err="1"/>
              <a:t>polar</a:t>
            </a:r>
            <a:r>
              <a:rPr lang="nl-BE" dirty="0"/>
              <a:t> </a:t>
            </a:r>
            <a:r>
              <a:rPr lang="nl-BE" dirty="0" err="1"/>
              <a:t>grid</a:t>
            </a:r>
            <a:r>
              <a:rPr lang="nl-BE" dirty="0"/>
              <a:t>,</a:t>
            </a:r>
          </a:p>
          <a:p>
            <a:r>
              <a:rPr lang="nl-BE" dirty="0" err="1"/>
              <a:t>This</a:t>
            </a:r>
            <a:r>
              <a:rPr lang="nl-BE" dirty="0"/>
              <a:t> time we move </a:t>
            </a:r>
            <a:r>
              <a:rPr lang="nl-BE" dirty="0" err="1"/>
              <a:t>to</a:t>
            </a:r>
            <a:r>
              <a:rPr lang="nl-BE" dirty="0"/>
              <a:t> </a:t>
            </a:r>
            <a:r>
              <a:rPr lang="nl-BE" dirty="0" err="1"/>
              <a:t>the</a:t>
            </a:r>
            <a:r>
              <a:rPr lang="nl-BE" dirty="0"/>
              <a:t> C2 </a:t>
            </a:r>
            <a:r>
              <a:rPr lang="nl-BE" dirty="0" err="1"/>
              <a:t>plane</a:t>
            </a:r>
            <a:r>
              <a:rPr lang="nl-BE" dirty="0"/>
              <a:t> in a Titan microscope </a:t>
            </a:r>
            <a:r>
              <a:rPr lang="nl-BE" dirty="0" err="1"/>
              <a:t>and</a:t>
            </a:r>
            <a:r>
              <a:rPr lang="nl-BE" dirty="0"/>
              <a:t> we do a </a:t>
            </a:r>
            <a:r>
              <a:rPr lang="nl-BE" dirty="0" err="1"/>
              <a:t>so-called</a:t>
            </a:r>
            <a:r>
              <a:rPr lang="nl-BE" dirty="0"/>
              <a:t> running pixel demo </a:t>
            </a:r>
            <a:r>
              <a:rPr lang="nl-BE" dirty="0" err="1"/>
              <a:t>where</a:t>
            </a:r>
            <a:r>
              <a:rPr lang="nl-BE" dirty="0"/>
              <a:t> we </a:t>
            </a:r>
            <a:r>
              <a:rPr lang="nl-BE" dirty="0" err="1"/>
              <a:t>sequently</a:t>
            </a:r>
            <a:r>
              <a:rPr lang="nl-BE" dirty="0"/>
              <a:t> put </a:t>
            </a:r>
            <a:r>
              <a:rPr lang="nl-BE" dirty="0" err="1"/>
              <a:t>each</a:t>
            </a:r>
            <a:r>
              <a:rPr lang="nl-BE" dirty="0"/>
              <a:t> pixel </a:t>
            </a:r>
            <a:r>
              <a:rPr lang="nl-BE" dirty="0" err="1"/>
              <a:t>to</a:t>
            </a:r>
            <a:r>
              <a:rPr lang="nl-BE" dirty="0"/>
              <a:t> pi</a:t>
            </a:r>
          </a:p>
          <a:p>
            <a:r>
              <a:rPr lang="nl-BE" dirty="0" err="1"/>
              <a:t>You</a:t>
            </a:r>
            <a:r>
              <a:rPr lang="nl-BE" dirty="0"/>
              <a:t> </a:t>
            </a:r>
            <a:r>
              <a:rPr lang="nl-BE" dirty="0" err="1"/>
              <a:t>can</a:t>
            </a:r>
            <a:r>
              <a:rPr lang="nl-BE" dirty="0"/>
              <a:t> </a:t>
            </a:r>
            <a:r>
              <a:rPr lang="nl-BE" dirty="0" err="1"/>
              <a:t>see</a:t>
            </a:r>
            <a:r>
              <a:rPr lang="nl-BE" dirty="0"/>
              <a:t> </a:t>
            </a:r>
            <a:r>
              <a:rPr lang="nl-BE" dirty="0" err="1"/>
              <a:t>how</a:t>
            </a:r>
            <a:r>
              <a:rPr lang="nl-BE" dirty="0"/>
              <a:t> </a:t>
            </a:r>
            <a:r>
              <a:rPr lang="nl-BE" dirty="0" err="1"/>
              <a:t>this</a:t>
            </a:r>
            <a:r>
              <a:rPr lang="nl-BE" dirty="0"/>
              <a:t> </a:t>
            </a:r>
            <a:r>
              <a:rPr lang="nl-BE" dirty="0" err="1"/>
              <a:t>subtly</a:t>
            </a:r>
            <a:r>
              <a:rPr lang="nl-BE" dirty="0"/>
              <a:t> changes </a:t>
            </a:r>
            <a:r>
              <a:rPr lang="nl-BE" dirty="0" err="1"/>
              <a:t>the</a:t>
            </a:r>
            <a:r>
              <a:rPr lang="nl-BE" dirty="0"/>
              <a:t> </a:t>
            </a:r>
            <a:r>
              <a:rPr lang="nl-BE" dirty="0" err="1"/>
              <a:t>defocused</a:t>
            </a:r>
            <a:r>
              <a:rPr lang="nl-BE" dirty="0"/>
              <a:t> </a:t>
            </a:r>
            <a:r>
              <a:rPr lang="nl-BE" dirty="0" err="1"/>
              <a:t>pattern</a:t>
            </a:r>
            <a:r>
              <a:rPr lang="nl-BE" dirty="0"/>
              <a:t> of </a:t>
            </a:r>
            <a:r>
              <a:rPr lang="nl-BE" dirty="0" err="1"/>
              <a:t>the</a:t>
            </a:r>
            <a:r>
              <a:rPr lang="nl-BE" dirty="0"/>
              <a:t> </a:t>
            </a:r>
            <a:r>
              <a:rPr lang="nl-BE" dirty="0" err="1"/>
              <a:t>phase</a:t>
            </a:r>
            <a:r>
              <a:rPr lang="nl-BE" dirty="0"/>
              <a:t> </a:t>
            </a:r>
            <a:r>
              <a:rPr lang="nl-BE" dirty="0" err="1"/>
              <a:t>plate</a:t>
            </a:r>
            <a:r>
              <a:rPr lang="nl-BE" dirty="0"/>
              <a:t>, we </a:t>
            </a:r>
            <a:r>
              <a:rPr lang="nl-BE" dirty="0" err="1"/>
              <a:t>can</a:t>
            </a:r>
            <a:r>
              <a:rPr lang="nl-BE" dirty="0"/>
              <a:t> </a:t>
            </a:r>
            <a:r>
              <a:rPr lang="nl-BE" dirty="0" err="1"/>
              <a:t>also</a:t>
            </a:r>
            <a:r>
              <a:rPr lang="nl-BE" dirty="0"/>
              <a:t> </a:t>
            </a:r>
            <a:r>
              <a:rPr lang="nl-BE" dirty="0" err="1"/>
              <a:t>simulate</a:t>
            </a:r>
            <a:r>
              <a:rPr lang="nl-BE" dirty="0"/>
              <a:t> </a:t>
            </a:r>
            <a:r>
              <a:rPr lang="nl-BE" dirty="0" err="1"/>
              <a:t>the</a:t>
            </a:r>
            <a:r>
              <a:rPr lang="nl-BE" dirty="0"/>
              <a:t> </a:t>
            </a:r>
            <a:r>
              <a:rPr lang="nl-BE" dirty="0" err="1"/>
              <a:t>pattern</a:t>
            </a:r>
            <a:r>
              <a:rPr lang="nl-BE" dirty="0"/>
              <a:t> </a:t>
            </a:r>
            <a:r>
              <a:rPr lang="nl-BE" dirty="0" err="1"/>
              <a:t>and</a:t>
            </a:r>
            <a:r>
              <a:rPr lang="nl-BE" dirty="0"/>
              <a:t> </a:t>
            </a:r>
            <a:r>
              <a:rPr lang="nl-BE" dirty="0" err="1"/>
              <a:t>see</a:t>
            </a:r>
            <a:r>
              <a:rPr lang="nl-BE" dirty="0"/>
              <a:t> a </a:t>
            </a:r>
            <a:r>
              <a:rPr lang="nl-BE" dirty="0" err="1"/>
              <a:t>very</a:t>
            </a:r>
            <a:r>
              <a:rPr lang="nl-BE" dirty="0"/>
              <a:t> </a:t>
            </a:r>
            <a:r>
              <a:rPr lang="nl-BE" dirty="0" err="1"/>
              <a:t>similar</a:t>
            </a:r>
            <a:r>
              <a:rPr lang="nl-BE" dirty="0"/>
              <a:t> </a:t>
            </a:r>
            <a:r>
              <a:rPr lang="nl-BE" dirty="0" err="1"/>
              <a:t>behaviour</a:t>
            </a:r>
            <a:r>
              <a:rPr lang="nl-BE" dirty="0"/>
              <a:t>, </a:t>
            </a:r>
            <a:r>
              <a:rPr lang="nl-BE" dirty="0" err="1"/>
              <a:t>which</a:t>
            </a:r>
            <a:r>
              <a:rPr lang="nl-BE" dirty="0"/>
              <a:t> </a:t>
            </a:r>
            <a:r>
              <a:rPr lang="nl-BE" dirty="0" err="1"/>
              <a:t>strangely</a:t>
            </a:r>
            <a:r>
              <a:rPr lang="nl-BE" dirty="0"/>
              <a:t> </a:t>
            </a:r>
            <a:r>
              <a:rPr lang="nl-BE" dirty="0" err="1"/>
              <a:t>reminded</a:t>
            </a:r>
            <a:r>
              <a:rPr lang="nl-BE" dirty="0"/>
              <a:t> me of </a:t>
            </a:r>
            <a:r>
              <a:rPr lang="nl-BE" dirty="0" err="1"/>
              <a:t>one</a:t>
            </a:r>
            <a:r>
              <a:rPr lang="nl-BE" dirty="0"/>
              <a:t> of </a:t>
            </a:r>
            <a:r>
              <a:rPr lang="nl-BE" dirty="0" err="1"/>
              <a:t>those</a:t>
            </a:r>
            <a:r>
              <a:rPr lang="nl-BE" dirty="0"/>
              <a:t> </a:t>
            </a:r>
            <a:r>
              <a:rPr lang="nl-BE" dirty="0" err="1"/>
              <a:t>radial</a:t>
            </a:r>
            <a:r>
              <a:rPr lang="nl-BE" dirty="0"/>
              <a:t> engine </a:t>
            </a:r>
            <a:r>
              <a:rPr lang="nl-BE" dirty="0" err="1"/>
              <a:t>you</a:t>
            </a:r>
            <a:r>
              <a:rPr lang="nl-BE" dirty="0"/>
              <a:t> </a:t>
            </a:r>
            <a:r>
              <a:rPr lang="nl-BE" dirty="0" err="1"/>
              <a:t>see</a:t>
            </a:r>
            <a:r>
              <a:rPr lang="nl-BE" dirty="0"/>
              <a:t> in vintage </a:t>
            </a:r>
            <a:r>
              <a:rPr lang="nl-BE" dirty="0" err="1"/>
              <a:t>airplanes</a:t>
            </a:r>
            <a:endParaRPr lang="nl-BE" dirty="0"/>
          </a:p>
          <a:p>
            <a:endParaRPr lang="en-US" dirty="0"/>
          </a:p>
          <a:p>
            <a:r>
              <a:rPr lang="en-US" dirty="0"/>
              <a:t>Note that the fill factor here is only about 25%, we will come back to that in a minute</a:t>
            </a:r>
          </a:p>
        </p:txBody>
      </p:sp>
      <p:sp>
        <p:nvSpPr>
          <p:cNvPr id="4" name="Slide Number Placeholder 3"/>
          <p:cNvSpPr>
            <a:spLocks noGrp="1"/>
          </p:cNvSpPr>
          <p:nvPr>
            <p:ph type="sldNum" sz="quarter" idx="5"/>
          </p:nvPr>
        </p:nvSpPr>
        <p:spPr/>
        <p:txBody>
          <a:bodyPr/>
          <a:lstStyle/>
          <a:p>
            <a:fld id="{528B9117-89F2-4537-B67A-53F066174FC7}" type="slidenum">
              <a:rPr lang="en-GB" smtClean="0"/>
              <a:t>53</a:t>
            </a:fld>
            <a:endParaRPr lang="en-GB"/>
          </a:p>
        </p:txBody>
      </p:sp>
    </p:spTree>
    <p:extLst>
      <p:ext uri="{BB962C8B-B14F-4D97-AF65-F5344CB8AC3E}">
        <p14:creationId xmlns:p14="http://schemas.microsoft.com/office/powerpoint/2010/main" val="352353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nl-BE" dirty="0"/>
              <a:t>At </a:t>
            </a:r>
            <a:r>
              <a:rPr lang="nl-BE" dirty="0" err="1"/>
              <a:t>least</a:t>
            </a:r>
            <a:r>
              <a:rPr lang="nl-BE" dirty="0"/>
              <a:t> a few of </a:t>
            </a:r>
            <a:r>
              <a:rPr lang="nl-BE" dirty="0" err="1"/>
              <a:t>the</a:t>
            </a:r>
            <a:r>
              <a:rPr lang="nl-BE" dirty="0"/>
              <a:t> </a:t>
            </a:r>
            <a:r>
              <a:rPr lang="nl-BE" dirty="0" err="1"/>
              <a:t>Hermite</a:t>
            </a:r>
            <a:r>
              <a:rPr lang="nl-BE" dirty="0"/>
              <a:t> </a:t>
            </a:r>
            <a:r>
              <a:rPr lang="nl-BE" dirty="0" err="1"/>
              <a:t>Gaussian</a:t>
            </a:r>
            <a:r>
              <a:rPr lang="nl-BE" dirty="0"/>
              <a:t> </a:t>
            </a:r>
            <a:r>
              <a:rPr lang="nl-BE" dirty="0" err="1"/>
              <a:t>and</a:t>
            </a:r>
            <a:r>
              <a:rPr lang="nl-BE" dirty="0"/>
              <a:t> a Laguerre </a:t>
            </a:r>
            <a:r>
              <a:rPr lang="nl-BE" dirty="0" err="1"/>
              <a:t>Gaussian</a:t>
            </a:r>
            <a:r>
              <a:rPr lang="nl-BE" dirty="0"/>
              <a:t> mode are easy </a:t>
            </a:r>
            <a:r>
              <a:rPr lang="nl-BE" dirty="0" err="1"/>
              <a:t>to</a:t>
            </a:r>
            <a:r>
              <a:rPr lang="nl-BE" dirty="0"/>
              <a:t> </a:t>
            </a:r>
            <a:r>
              <a:rPr lang="nl-BE" dirty="0" err="1"/>
              <a:t>obtain</a:t>
            </a:r>
            <a:r>
              <a:rPr lang="nl-BE" dirty="0"/>
              <a:t> </a:t>
            </a:r>
            <a:r>
              <a:rPr lang="nl-BE" dirty="0" err="1"/>
              <a:t>with</a:t>
            </a:r>
            <a:r>
              <a:rPr lang="nl-BE" dirty="0"/>
              <a:t> </a:t>
            </a:r>
            <a:r>
              <a:rPr lang="nl-BE" dirty="0" err="1"/>
              <a:t>this</a:t>
            </a:r>
            <a:r>
              <a:rPr lang="nl-BE" dirty="0"/>
              <a:t> </a:t>
            </a:r>
            <a:r>
              <a:rPr lang="nl-BE" dirty="0" err="1"/>
              <a:t>desgin</a:t>
            </a:r>
            <a:endParaRPr lang="nl-BE" dirty="0"/>
          </a:p>
          <a:p>
            <a:r>
              <a:rPr lang="nl-BE" dirty="0" err="1"/>
              <a:t>You</a:t>
            </a:r>
            <a:r>
              <a:rPr lang="nl-BE" dirty="0"/>
              <a:t> </a:t>
            </a:r>
            <a:r>
              <a:rPr lang="nl-BE" dirty="0" err="1"/>
              <a:t>can</a:t>
            </a:r>
            <a:r>
              <a:rPr lang="nl-BE" dirty="0"/>
              <a:t> </a:t>
            </a:r>
            <a:r>
              <a:rPr lang="nl-BE" dirty="0" err="1"/>
              <a:t>clearly</a:t>
            </a:r>
            <a:r>
              <a:rPr lang="nl-BE" dirty="0"/>
              <a:t> </a:t>
            </a:r>
            <a:r>
              <a:rPr lang="nl-BE" dirty="0" err="1"/>
              <a:t>see</a:t>
            </a:r>
            <a:r>
              <a:rPr lang="nl-BE" dirty="0"/>
              <a:t> </a:t>
            </a:r>
            <a:r>
              <a:rPr lang="nl-BE" dirty="0" err="1"/>
              <a:t>that</a:t>
            </a:r>
            <a:r>
              <a:rPr lang="nl-BE" dirty="0"/>
              <a:t> </a:t>
            </a:r>
            <a:r>
              <a:rPr lang="nl-BE" dirty="0" err="1"/>
              <a:t>things</a:t>
            </a:r>
            <a:r>
              <a:rPr lang="nl-BE" dirty="0"/>
              <a:t> are </a:t>
            </a:r>
            <a:r>
              <a:rPr lang="nl-BE" dirty="0" err="1"/>
              <a:t>not</a:t>
            </a:r>
            <a:r>
              <a:rPr lang="nl-BE" dirty="0"/>
              <a:t> perfect </a:t>
            </a:r>
            <a:r>
              <a:rPr lang="nl-BE" dirty="0" err="1"/>
              <a:t>yet</a:t>
            </a:r>
            <a:r>
              <a:rPr lang="nl-BE" dirty="0"/>
              <a:t>, but </a:t>
            </a:r>
            <a:r>
              <a:rPr lang="nl-BE" dirty="0" err="1"/>
              <a:t>the</a:t>
            </a:r>
            <a:r>
              <a:rPr lang="nl-BE" dirty="0"/>
              <a:t> </a:t>
            </a:r>
            <a:r>
              <a:rPr lang="nl-BE" dirty="0" err="1"/>
              <a:t>symmetry</a:t>
            </a:r>
            <a:r>
              <a:rPr lang="nl-BE" dirty="0"/>
              <a:t> of </a:t>
            </a:r>
            <a:r>
              <a:rPr lang="nl-BE" dirty="0" err="1"/>
              <a:t>the</a:t>
            </a:r>
            <a:r>
              <a:rPr lang="nl-BE" dirty="0"/>
              <a:t> </a:t>
            </a:r>
            <a:r>
              <a:rPr lang="nl-BE" dirty="0" err="1"/>
              <a:t>probes</a:t>
            </a:r>
            <a:r>
              <a:rPr lang="nl-BE" dirty="0"/>
              <a:t> </a:t>
            </a:r>
            <a:r>
              <a:rPr lang="nl-BE" dirty="0" err="1"/>
              <a:t>really</a:t>
            </a:r>
            <a:r>
              <a:rPr lang="nl-BE" dirty="0"/>
              <a:t> starts </a:t>
            </a:r>
            <a:r>
              <a:rPr lang="nl-BE" dirty="0" err="1"/>
              <a:t>to</a:t>
            </a:r>
            <a:r>
              <a:rPr lang="nl-BE" dirty="0"/>
              <a:t> </a:t>
            </a:r>
            <a:r>
              <a:rPr lang="nl-BE" dirty="0" err="1"/>
              <a:t>appear</a:t>
            </a:r>
            <a:endParaRPr lang="nl-BE" dirty="0"/>
          </a:p>
        </p:txBody>
      </p:sp>
      <p:sp>
        <p:nvSpPr>
          <p:cNvPr id="4" name="Slide Number Placeholder 3"/>
          <p:cNvSpPr>
            <a:spLocks noGrp="1"/>
          </p:cNvSpPr>
          <p:nvPr>
            <p:ph type="sldNum" sz="quarter" idx="5"/>
          </p:nvPr>
        </p:nvSpPr>
        <p:spPr/>
        <p:txBody>
          <a:bodyPr/>
          <a:lstStyle/>
          <a:p>
            <a:fld id="{528B9117-89F2-4537-B67A-53F066174FC7}" type="slidenum">
              <a:rPr lang="en-GB" smtClean="0"/>
              <a:t>54</a:t>
            </a:fld>
            <a:endParaRPr lang="en-GB"/>
          </a:p>
        </p:txBody>
      </p:sp>
    </p:spTree>
    <p:extLst>
      <p:ext uri="{BB962C8B-B14F-4D97-AF65-F5344CB8AC3E}">
        <p14:creationId xmlns:p14="http://schemas.microsoft.com/office/powerpoint/2010/main" val="4026972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attractive as no material is needed, but needs standing wave which also limits</a:t>
            </a:r>
            <a:r>
              <a:rPr lang="en-US" baseline="0" dirty="0"/>
              <a:t> flexibility and high power!</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57</a:t>
            </a:fld>
            <a:endParaRPr lang="en-US"/>
          </a:p>
        </p:txBody>
      </p:sp>
    </p:spTree>
    <p:extLst>
      <p:ext uri="{BB962C8B-B14F-4D97-AF65-F5344CB8AC3E}">
        <p14:creationId xmlns:p14="http://schemas.microsoft.com/office/powerpoint/2010/main" val="2373961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So why not apply exactly</a:t>
            </a:r>
            <a:r>
              <a:rPr lang="en-US" baseline="0" dirty="0"/>
              <a:t> the same reasoning that lead to the magnetic mapping with vortices but now for an object which is fundamentally larger and therefore suffers less from source size broadening….moreover plasmons are much more probable excitation as compared to core loss </a:t>
            </a:r>
            <a:r>
              <a:rPr lang="en-US" baseline="0" dirty="0" err="1"/>
              <a:t>excitions</a:t>
            </a:r>
            <a:r>
              <a:rPr lang="en-US" baseline="0" dirty="0"/>
              <a:t> so also the signal to noise issue will </a:t>
            </a:r>
            <a:r>
              <a:rPr lang="en-US" baseline="0" dirty="0" err="1"/>
              <a:t>likelky</a:t>
            </a:r>
            <a:r>
              <a:rPr lang="en-US" baseline="0" dirty="0"/>
              <a:t> by much more </a:t>
            </a:r>
            <a:r>
              <a:rPr lang="en-US" baseline="0" dirty="0" err="1"/>
              <a:t>favourable</a:t>
            </a:r>
            <a:endParaRPr lang="en-US" baseline="0" dirty="0"/>
          </a:p>
          <a:p>
            <a:endParaRPr lang="en-US" baseline="0" dirty="0"/>
          </a:p>
          <a:p>
            <a:r>
              <a:rPr lang="en-US" baseline="0" dirty="0"/>
              <a:t>so here we propose a totally new setup in which we will prepare an incoming probe with the same symmetry as the mode we want to excite..</a:t>
            </a:r>
          </a:p>
          <a:p>
            <a:r>
              <a:rPr lang="en-US" baseline="0" dirty="0" err="1"/>
              <a:t>combingi</a:t>
            </a:r>
            <a:r>
              <a:rPr lang="en-US" baseline="0" dirty="0"/>
              <a:t> this with post selecting along the forward direction we can see in this sketch what would happen for a dipolar mode sketched here</a:t>
            </a:r>
          </a:p>
          <a:p>
            <a:endParaRPr lang="en-US" baseline="0" dirty="0"/>
          </a:p>
          <a:p>
            <a:r>
              <a:rPr lang="en-US" baseline="0" dirty="0"/>
              <a:t>if we park a conventional beam on the center we have an even function interacting with an odd interaction matrix leading to an odd partial exit wave</a:t>
            </a:r>
          </a:p>
          <a:p>
            <a:r>
              <a:rPr lang="en-US" baseline="0" dirty="0"/>
              <a:t>and therefore a zero in the intensity in the forward direction</a:t>
            </a:r>
          </a:p>
          <a:p>
            <a:r>
              <a:rPr lang="en-US" baseline="0" dirty="0"/>
              <a:t>if however we make an odd </a:t>
            </a:r>
            <a:r>
              <a:rPr lang="en-US" baseline="0" dirty="0" err="1"/>
              <a:t>probelike</a:t>
            </a:r>
            <a:r>
              <a:rPr lang="en-US" baseline="0" dirty="0"/>
              <a:t> a p-orbital…we tend to call it a pi-wave</a:t>
            </a:r>
          </a:p>
          <a:p>
            <a:r>
              <a:rPr lang="en-US" baseline="0" dirty="0"/>
              <a:t>then odd and odd </a:t>
            </a:r>
            <a:r>
              <a:rPr lang="en-US" baseline="0" dirty="0" err="1"/>
              <a:t>symmty</a:t>
            </a:r>
            <a:r>
              <a:rPr lang="en-US" baseline="0" dirty="0"/>
              <a:t> match and an even partial exit wave is generated leading to intensity on the optic axis</a:t>
            </a:r>
          </a:p>
          <a:p>
            <a:r>
              <a:rPr lang="en-US" baseline="0" dirty="0"/>
              <a:t>rotating the probe by 90 </a:t>
            </a:r>
            <a:r>
              <a:rPr lang="en-US" baseline="0" dirty="0" err="1"/>
              <a:t>degresss</a:t>
            </a:r>
            <a:r>
              <a:rPr lang="en-US" baseline="0" dirty="0"/>
              <a:t> again destroys the symmetry </a:t>
            </a:r>
            <a:r>
              <a:rPr lang="en-US" baseline="0" dirty="0" err="1"/>
              <a:t>maths</a:t>
            </a:r>
            <a:r>
              <a:rPr lang="en-US" baseline="0" dirty="0"/>
              <a:t> and </a:t>
            </a:r>
            <a:r>
              <a:rPr lang="en-US" baseline="0" dirty="0" err="1"/>
              <a:t>leeds</a:t>
            </a:r>
            <a:r>
              <a:rPr lang="en-US" baseline="0" dirty="0"/>
              <a:t> again to no intensity</a:t>
            </a:r>
          </a:p>
          <a:p>
            <a:endParaRPr lang="en-US" dirty="0"/>
          </a:p>
          <a:p>
            <a:r>
              <a:rPr lang="en-US" dirty="0"/>
              <a:t>note that the</a:t>
            </a:r>
            <a:r>
              <a:rPr lang="en-US" baseline="0" dirty="0"/>
              <a:t> paper describing this in detail is </a:t>
            </a:r>
            <a:r>
              <a:rPr lang="en-US" baseline="0" dirty="0" err="1"/>
              <a:t>avialable</a:t>
            </a:r>
            <a:r>
              <a:rPr lang="en-US" baseline="0" dirty="0"/>
              <a:t> since yesterday on </a:t>
            </a:r>
            <a:r>
              <a:rPr lang="en-US" baseline="0" dirty="0" err="1"/>
              <a:t>Arxive</a:t>
            </a:r>
            <a:endParaRPr lang="en-US" baseline="0" dirty="0"/>
          </a:p>
          <a:p>
            <a:endParaRPr lang="en-US" dirty="0"/>
          </a:p>
          <a:p>
            <a:r>
              <a:rPr lang="en-US" dirty="0"/>
              <a:t>Phase modulation at atomic scale is highly challenging due to source size broadening/ resolution and scattering inside crystal</a:t>
            </a:r>
          </a:p>
          <a:p>
            <a:endParaRPr lang="en-US" dirty="0"/>
          </a:p>
          <a:p>
            <a:r>
              <a:rPr lang="en-US" dirty="0"/>
              <a:t>Why not take a step back and look at excitations on a bigger scale: surface plasmons</a:t>
            </a:r>
          </a:p>
          <a:p>
            <a:endParaRPr lang="en-US" dirty="0"/>
          </a:p>
          <a:p>
            <a:endParaRPr lang="en-US" dirty="0"/>
          </a:p>
          <a:p>
            <a:r>
              <a:rPr lang="en-US" dirty="0"/>
              <a:t>note that there was some work on</a:t>
            </a:r>
            <a:r>
              <a:rPr lang="en-US" baseline="0" dirty="0"/>
              <a:t> this by the </a:t>
            </a:r>
            <a:r>
              <a:rPr lang="en-US" baseline="0" dirty="0" err="1"/>
              <a:t>Lichte</a:t>
            </a:r>
            <a:r>
              <a:rPr lang="en-US" baseline="0" dirty="0"/>
              <a:t> group using holography and energy filtering</a:t>
            </a:r>
          </a:p>
          <a:p>
            <a:r>
              <a:rPr lang="en-US" baseline="0" dirty="0"/>
              <a:t>note also that phase and inelastic scattering DOES NOT influence the scattering probability, but it does influence where the electrons end up and therefore if we choose a small collection angle we can get selectivity.</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60</a:t>
            </a:fld>
            <a:endParaRPr lang="en-US"/>
          </a:p>
        </p:txBody>
      </p:sp>
    </p:spTree>
    <p:extLst>
      <p:ext uri="{BB962C8B-B14F-4D97-AF65-F5344CB8AC3E}">
        <p14:creationId xmlns:p14="http://schemas.microsoft.com/office/powerpoint/2010/main" val="1514663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an if we then look at the spectra on an</a:t>
            </a:r>
            <a:r>
              <a:rPr lang="en-US" baseline="0" dirty="0"/>
              <a:t> </a:t>
            </a:r>
            <a:r>
              <a:rPr lang="en-US" baseline="0" dirty="0" err="1"/>
              <a:t>alluminum</a:t>
            </a:r>
            <a:r>
              <a:rPr lang="en-US" baseline="0" dirty="0"/>
              <a:t> rods we see a tremendous difference in on axis EELS spectrum when measuring on axis between or pi shape probe parked in the center of the particle or a normal probe…with the normal </a:t>
            </a:r>
            <a:r>
              <a:rPr lang="en-US" baseline="0" dirty="0" err="1"/>
              <a:t>probel</a:t>
            </a:r>
            <a:r>
              <a:rPr lang="en-US" baseline="0" dirty="0"/>
              <a:t> selecting only the symmetry of the </a:t>
            </a:r>
            <a:r>
              <a:rPr lang="en-US" baseline="0" dirty="0" err="1"/>
              <a:t>quadrupole</a:t>
            </a:r>
            <a:r>
              <a:rPr lang="en-US" baseline="0" dirty="0"/>
              <a:t> mode while the pi beam selects the dipole </a:t>
            </a:r>
            <a:r>
              <a:rPr lang="en-US" baseline="0" dirty="0" err="1"/>
              <a:t>exctitation</a:t>
            </a:r>
            <a:endParaRPr lang="en-US" baseline="0" dirty="0"/>
          </a:p>
          <a:p>
            <a:endParaRPr lang="en-US" baseline="0" dirty="0"/>
          </a:p>
          <a:p>
            <a:r>
              <a:rPr lang="en-US" baseline="0" dirty="0"/>
              <a:t>this simple example shows that phase matching in inelastic scattering works amazingly well and that most </a:t>
            </a:r>
            <a:r>
              <a:rPr lang="en-US" baseline="0" dirty="0" err="1"/>
              <a:t>liey</a:t>
            </a:r>
            <a:r>
              <a:rPr lang="en-US" baseline="0" dirty="0"/>
              <a:t> the issues we are facing for the magnetic mapping are due to instrumentation </a:t>
            </a:r>
            <a:r>
              <a:rPr lang="en-US" baseline="0" dirty="0" err="1"/>
              <a:t>imperfactions</a:t>
            </a:r>
            <a:r>
              <a:rPr lang="en-US" baseline="0" dirty="0"/>
              <a:t> rather than fundamental as demonstrated by this easier demonstration</a:t>
            </a:r>
          </a:p>
          <a:p>
            <a:r>
              <a:rPr lang="en-US" baseline="0" dirty="0"/>
              <a:t>it brings the selectivity of linear </a:t>
            </a:r>
            <a:r>
              <a:rPr lang="en-US" baseline="0" dirty="0" err="1"/>
              <a:t>polarisation</a:t>
            </a:r>
            <a:r>
              <a:rPr lang="en-US" baseline="0" dirty="0"/>
              <a:t> to STEM EELS </a:t>
            </a:r>
            <a:r>
              <a:rPr lang="en-US" baseline="0" dirty="0" err="1"/>
              <a:t>plasmonic</a:t>
            </a:r>
            <a:r>
              <a:rPr lang="en-US" baseline="0" dirty="0"/>
              <a:t> mapping with the added bonus of allowing much more freedom in the </a:t>
            </a:r>
            <a:r>
              <a:rPr lang="en-US" baseline="0" dirty="0" err="1"/>
              <a:t>symmtry</a:t>
            </a:r>
            <a:r>
              <a:rPr lang="en-US" baseline="0" dirty="0"/>
              <a:t> selection </a:t>
            </a:r>
            <a:r>
              <a:rPr lang="en-US" baseline="0" dirty="0" err="1"/>
              <a:t>alsotargetting</a:t>
            </a:r>
            <a:r>
              <a:rPr lang="en-US" baseline="0" dirty="0"/>
              <a:t> </a:t>
            </a:r>
            <a:r>
              <a:rPr lang="en-US" baseline="0" dirty="0" err="1"/>
              <a:t>quadrupole</a:t>
            </a:r>
            <a:r>
              <a:rPr lang="en-US" baseline="0" dirty="0"/>
              <a:t> or higher modes which is impossible with light.</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61</a:t>
            </a:fld>
            <a:endParaRPr lang="en-US"/>
          </a:p>
        </p:txBody>
      </p:sp>
    </p:spTree>
    <p:extLst>
      <p:ext uri="{BB962C8B-B14F-4D97-AF65-F5344CB8AC3E}">
        <p14:creationId xmlns:p14="http://schemas.microsoft.com/office/powerpoint/2010/main" val="216873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useful way of understanding the role of phase in coherent optics is the Huygens principle</a:t>
            </a:r>
          </a:p>
          <a:p>
            <a:r>
              <a:rPr lang="en-US" dirty="0"/>
              <a:t>Spherical waves…become plane waves in the far </a:t>
            </a:r>
            <a:r>
              <a:rPr lang="en-US" dirty="0" err="1"/>
              <a:t>field..this</a:t>
            </a:r>
            <a:r>
              <a:rPr lang="en-US" dirty="0"/>
              <a:t> also means that far field is ft of plane</a:t>
            </a:r>
          </a:p>
          <a:p>
            <a:endParaRPr lang="en-US" dirty="0"/>
          </a:p>
          <a:p>
            <a:r>
              <a:rPr lang="en-US" dirty="0"/>
              <a:t>Also see difference between near field and far field</a:t>
            </a:r>
          </a:p>
          <a:p>
            <a:endParaRPr lang="en-US" dirty="0"/>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5</a:t>
            </a:fld>
            <a:endParaRPr lang="en-US"/>
          </a:p>
        </p:txBody>
      </p:sp>
    </p:spTree>
    <p:extLst>
      <p:ext uri="{BB962C8B-B14F-4D97-AF65-F5344CB8AC3E}">
        <p14:creationId xmlns:p14="http://schemas.microsoft.com/office/powerpoint/2010/main" val="253276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A</a:t>
            </a:r>
            <a:r>
              <a:rPr lang="en-US" baseline="0" dirty="0"/>
              <a:t> different way of achieving something similar is shown here. In stead of a mirror or phase shifter here the source of light itself consists of many coherent emitters that can be phase tuned with respect of each other</a:t>
            </a:r>
          </a:p>
          <a:p>
            <a:r>
              <a:rPr lang="en-US" baseline="0" dirty="0"/>
              <a:t>This leads to a source of light with a fully programmable </a:t>
            </a:r>
            <a:r>
              <a:rPr lang="en-US" baseline="0" dirty="0" err="1"/>
              <a:t>wavefront</a:t>
            </a:r>
            <a:r>
              <a:rPr lang="en-US" baseline="0" dirty="0"/>
              <a:t> from the launching of the wave</a:t>
            </a:r>
          </a:p>
          <a:p>
            <a:r>
              <a:rPr lang="en-US" baseline="0" dirty="0"/>
              <a:t>Some cool things are possible with this like a flash light with a rocking beam without any moving parts</a:t>
            </a:r>
          </a:p>
          <a:p>
            <a:r>
              <a:rPr lang="en-US" baseline="0" dirty="0"/>
              <a:t>Note how similar things have been used in radar </a:t>
            </a:r>
            <a:r>
              <a:rPr lang="en-US" baseline="0" dirty="0" err="1"/>
              <a:t>technolgy</a:t>
            </a:r>
            <a:r>
              <a:rPr lang="en-US" baseline="0" dirty="0"/>
              <a:t> to make sweeping radio waves but now things have </a:t>
            </a:r>
            <a:r>
              <a:rPr lang="en-US" baseline="0" dirty="0" err="1"/>
              <a:t>miniaturised</a:t>
            </a:r>
            <a:r>
              <a:rPr lang="en-US" baseline="0" dirty="0"/>
              <a:t> so much that this is also possible with visible light, without any real optical elements</a:t>
            </a:r>
          </a:p>
        </p:txBody>
      </p:sp>
      <p:sp>
        <p:nvSpPr>
          <p:cNvPr id="4" name="Slide Number Placeholder 3"/>
          <p:cNvSpPr>
            <a:spLocks noGrp="1"/>
          </p:cNvSpPr>
          <p:nvPr>
            <p:ph type="sldNum" sz="quarter" idx="10"/>
          </p:nvPr>
        </p:nvSpPr>
        <p:spPr/>
        <p:txBody>
          <a:bodyPr/>
          <a:lstStyle/>
          <a:p>
            <a:fld id="{E0BD68EF-D79A-704F-954D-255092C1F877}" type="slidenum">
              <a:rPr lang="en-US" smtClean="0"/>
              <a:pPr/>
              <a:t>6</a:t>
            </a:fld>
            <a:endParaRPr lang="en-US"/>
          </a:p>
        </p:txBody>
      </p:sp>
    </p:spTree>
    <p:extLst>
      <p:ext uri="{BB962C8B-B14F-4D97-AF65-F5344CB8AC3E}">
        <p14:creationId xmlns:p14="http://schemas.microsoft.com/office/powerpoint/2010/main" val="405480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Huygens principle is coherent optics, what has this got to do with electrons?</a:t>
            </a:r>
          </a:p>
          <a:p>
            <a:r>
              <a:rPr lang="en-US" dirty="0"/>
              <a:t>From Maxwell we can derive the so called Helmholtz wave equation</a:t>
            </a:r>
          </a:p>
          <a:p>
            <a:r>
              <a:rPr lang="en-US" dirty="0"/>
              <a:t>The Laplacian of the space and time dependent electric field is equal to the double derivative of the field </a:t>
            </a:r>
            <a:r>
              <a:rPr lang="en-US" dirty="0" err="1"/>
              <a:t>wrt</a:t>
            </a:r>
            <a:r>
              <a:rPr lang="en-US" dirty="0"/>
              <a:t> to time.</a:t>
            </a:r>
          </a:p>
          <a:p>
            <a:r>
              <a:rPr lang="en-US" dirty="0"/>
              <a:t>A plane wave is a natural solution and we see light as plane waves</a:t>
            </a:r>
          </a:p>
          <a:p>
            <a:endParaRPr lang="en-US" dirty="0"/>
          </a:p>
          <a:p>
            <a:r>
              <a:rPr lang="en-US" dirty="0"/>
              <a:t>If on the other hand we look at </a:t>
            </a:r>
            <a:r>
              <a:rPr lang="en-US" dirty="0" err="1"/>
              <a:t>schroedinger</a:t>
            </a:r>
            <a:r>
              <a:rPr lang="en-US" dirty="0"/>
              <a:t> equation that describes quantum physics for </a:t>
            </a:r>
            <a:r>
              <a:rPr lang="en-US" dirty="0" err="1"/>
              <a:t>eg</a:t>
            </a:r>
            <a:r>
              <a:rPr lang="en-US" dirty="0"/>
              <a:t> an electron we see a similar </a:t>
            </a:r>
            <a:r>
              <a:rPr lang="en-US" dirty="0" err="1"/>
              <a:t>laplacian</a:t>
            </a:r>
            <a:r>
              <a:rPr lang="en-US" dirty="0"/>
              <a:t> and this time a single time derivative</a:t>
            </a:r>
          </a:p>
          <a:p>
            <a:r>
              <a:rPr lang="en-US" dirty="0"/>
              <a:t>Also here a plane wave is a natural solution in free space.</a:t>
            </a:r>
          </a:p>
          <a:p>
            <a:endParaRPr lang="en-US" dirty="0"/>
          </a:p>
          <a:p>
            <a:r>
              <a:rPr lang="en-US" dirty="0"/>
              <a:t>Bottom line is that both optics and electron wave are governed with very similar equations which leads to most things that exist in optics can also be done with electrons</a:t>
            </a:r>
          </a:p>
          <a:p>
            <a:endParaRPr lang="en-US" dirty="0"/>
          </a:p>
        </p:txBody>
      </p:sp>
      <p:sp>
        <p:nvSpPr>
          <p:cNvPr id="4" name="Slide Number Placeholder 3"/>
          <p:cNvSpPr>
            <a:spLocks noGrp="1"/>
          </p:cNvSpPr>
          <p:nvPr>
            <p:ph type="sldNum" sz="quarter" idx="5"/>
          </p:nvPr>
        </p:nvSpPr>
        <p:spPr/>
        <p:txBody>
          <a:bodyPr/>
          <a:lstStyle/>
          <a:p>
            <a:fld id="{E0BD68EF-D79A-704F-954D-255092C1F877}" type="slidenum">
              <a:rPr lang="en-US" smtClean="0"/>
              <a:pPr/>
              <a:t>8</a:t>
            </a:fld>
            <a:endParaRPr lang="en-US"/>
          </a:p>
        </p:txBody>
      </p:sp>
    </p:spTree>
    <p:extLst>
      <p:ext uri="{BB962C8B-B14F-4D97-AF65-F5344CB8AC3E}">
        <p14:creationId xmlns:p14="http://schemas.microsoft.com/office/powerpoint/2010/main" val="5630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peculiarity of electrons is their wavelength that </a:t>
            </a:r>
            <a:r>
              <a:rPr lang="en-US" dirty="0" err="1"/>
              <a:t>depenpds</a:t>
            </a:r>
            <a:r>
              <a:rPr lang="en-US" dirty="0"/>
              <a:t> on their velocity</a:t>
            </a:r>
          </a:p>
          <a:p>
            <a:r>
              <a:rPr lang="en-US" dirty="0"/>
              <a:t>But most importantly this wavelength is far smaller than for visible light optics…</a:t>
            </a:r>
            <a:r>
              <a:rPr lang="en-US" dirty="0" err="1"/>
              <a:t>eg</a:t>
            </a:r>
            <a:r>
              <a:rPr lang="en-US" dirty="0"/>
              <a:t> 2pm at 300kV</a:t>
            </a:r>
          </a:p>
          <a:p>
            <a:r>
              <a:rPr lang="en-US" dirty="0"/>
              <a:t>But note that even at 100 eV we are still in the 1 angstrom regime which shows that high tension in </a:t>
            </a:r>
            <a:r>
              <a:rPr lang="en-US" dirty="0" err="1"/>
              <a:t>tem</a:t>
            </a:r>
            <a:r>
              <a:rPr lang="en-US" dirty="0"/>
              <a:t> is not essential to get high resolution and even very slow electrons have vastly smaller wavelengths as visible light or even X-rays</a:t>
            </a:r>
          </a:p>
        </p:txBody>
      </p:sp>
      <p:sp>
        <p:nvSpPr>
          <p:cNvPr id="4" name="Slide Number Placeholder 3"/>
          <p:cNvSpPr>
            <a:spLocks noGrp="1"/>
          </p:cNvSpPr>
          <p:nvPr>
            <p:ph type="sldNum" sz="quarter" idx="5"/>
          </p:nvPr>
        </p:nvSpPr>
        <p:spPr/>
        <p:txBody>
          <a:bodyPr/>
          <a:lstStyle/>
          <a:p>
            <a:fld id="{E0BD68EF-D79A-704F-954D-255092C1F877}" type="slidenum">
              <a:rPr lang="en-US" smtClean="0"/>
              <a:pPr/>
              <a:t>9</a:t>
            </a:fld>
            <a:endParaRPr lang="en-US"/>
          </a:p>
        </p:txBody>
      </p:sp>
    </p:spTree>
    <p:extLst>
      <p:ext uri="{BB962C8B-B14F-4D97-AF65-F5344CB8AC3E}">
        <p14:creationId xmlns:p14="http://schemas.microsoft.com/office/powerpoint/2010/main" val="3292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You could wonder if tuning the phase alone is enough to get full</a:t>
            </a:r>
            <a:r>
              <a:rPr lang="en-US" baseline="0" dirty="0"/>
              <a:t> control over a wave. It turns out that if either amplitude or phase control is possible one can mimic a desired wave in the far field of the manipulator to a pretty high accuracy making use of typically </a:t>
            </a:r>
            <a:r>
              <a:rPr lang="en-US" baseline="0" dirty="0" err="1"/>
              <a:t>itterative</a:t>
            </a:r>
            <a:r>
              <a:rPr lang="en-US" baseline="0" dirty="0"/>
              <a:t> algorithms like the ones described for the inverse problem in electron diffraction, G Saxton and </a:t>
            </a:r>
            <a:r>
              <a:rPr lang="en-US" baseline="0" dirty="0" err="1"/>
              <a:t>Fienup</a:t>
            </a:r>
            <a:r>
              <a:rPr lang="en-US" baseline="0" dirty="0"/>
              <a:t>…in other fields of science these algorithms are known as dithering or noise shaping ….</a:t>
            </a:r>
            <a:endParaRPr lang="en-US" dirty="0"/>
          </a:p>
        </p:txBody>
      </p:sp>
      <p:sp>
        <p:nvSpPr>
          <p:cNvPr id="4" name="Slide Number Placeholder 3"/>
          <p:cNvSpPr>
            <a:spLocks noGrp="1"/>
          </p:cNvSpPr>
          <p:nvPr>
            <p:ph type="sldNum" sz="quarter" idx="10"/>
          </p:nvPr>
        </p:nvSpPr>
        <p:spPr/>
        <p:txBody>
          <a:bodyPr/>
          <a:lstStyle/>
          <a:p>
            <a:fld id="{E0BD68EF-D79A-704F-954D-255092C1F877}" type="slidenum">
              <a:rPr lang="en-US" smtClean="0"/>
              <a:pPr/>
              <a:t>10</a:t>
            </a:fld>
            <a:endParaRPr lang="en-US"/>
          </a:p>
        </p:txBody>
      </p:sp>
    </p:spTree>
    <p:extLst>
      <p:ext uri="{BB962C8B-B14F-4D97-AF65-F5344CB8AC3E}">
        <p14:creationId xmlns:p14="http://schemas.microsoft.com/office/powerpoint/2010/main" val="84240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wm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8" descr="logo_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2" y="506413"/>
            <a:ext cx="105833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9" descr="gol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4902" y="6286500"/>
            <a:ext cx="11087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0" descr="logo_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2" y="6219825"/>
            <a:ext cx="380153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descr="logo8a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63753" y="404816"/>
            <a:ext cx="137583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844553" y="1458913"/>
            <a:ext cx="10494433" cy="1524000"/>
          </a:xfrm>
        </p:spPr>
        <p:txBody>
          <a:bodyPr anchor="b"/>
          <a:lstStyle>
            <a:lvl1pPr>
              <a:defRPr sz="4500" b="1"/>
            </a:lvl1pPr>
          </a:lstStyle>
          <a:p>
            <a:pPr lvl="0"/>
            <a:r>
              <a:rPr lang="en-US" noProof="0"/>
              <a:t>Click to edit Master title style</a:t>
            </a:r>
          </a:p>
        </p:txBody>
      </p:sp>
      <p:sp>
        <p:nvSpPr>
          <p:cNvPr id="18438" name="Rectangle 6"/>
          <p:cNvSpPr>
            <a:spLocks noGrp="1" noChangeArrowheads="1"/>
          </p:cNvSpPr>
          <p:nvPr>
            <p:ph type="subTitle" idx="1"/>
          </p:nvPr>
        </p:nvSpPr>
        <p:spPr>
          <a:xfrm>
            <a:off x="844553" y="3173413"/>
            <a:ext cx="10494433" cy="1270000"/>
          </a:xfrm>
        </p:spPr>
        <p:txBody>
          <a:bodyPr/>
          <a:lstStyle>
            <a:lvl1pPr marL="0" indent="0">
              <a:buFontTx/>
              <a:buNone/>
              <a:defRPr>
                <a:solidFill>
                  <a:srgbClr val="7E002F"/>
                </a:solidFill>
              </a:defRPr>
            </a:lvl1pPr>
          </a:lstStyle>
          <a:p>
            <a:pPr lvl="0"/>
            <a:r>
              <a:rPr lang="en-US" noProof="0"/>
              <a:t>Click to edit Master subtitle style</a:t>
            </a:r>
          </a:p>
        </p:txBody>
      </p:sp>
    </p:spTree>
    <p:extLst>
      <p:ext uri="{BB962C8B-B14F-4D97-AF65-F5344CB8AC3E}">
        <p14:creationId xmlns:p14="http://schemas.microsoft.com/office/powerpoint/2010/main" val="1754125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37294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5" y="130175"/>
            <a:ext cx="2622551" cy="5835650"/>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844552" y="130175"/>
            <a:ext cx="7668683" cy="5835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346409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2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3565264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2908183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290818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2908183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nl-BE"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0134292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267432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1760857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0" y="609600"/>
            <a:ext cx="12192000" cy="0"/>
          </a:xfrm>
          <a:prstGeom prst="line">
            <a:avLst/>
          </a:prstGeom>
          <a:noFill/>
          <a:ln w="381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9" name="Text Box 9"/>
          <p:cNvSpPr txBox="1">
            <a:spLocks noChangeArrowheads="1"/>
          </p:cNvSpPr>
          <p:nvPr userDrawn="1"/>
        </p:nvSpPr>
        <p:spPr bwMode="auto">
          <a:xfrm>
            <a:off x="101600" y="6521450"/>
            <a:ext cx="609600" cy="260350"/>
          </a:xfrm>
          <a:prstGeom prst="rect">
            <a:avLst/>
          </a:prstGeom>
          <a:noFill/>
          <a:ln w="9525">
            <a:noFill/>
            <a:miter lim="800000"/>
            <a:headEnd/>
            <a:tailEnd/>
          </a:ln>
          <a:effectLst/>
        </p:spPr>
        <p:txBody>
          <a:bodyPr>
            <a:spAutoFit/>
          </a:bodyPr>
          <a:lstStyle/>
          <a:p>
            <a:pPr>
              <a:spcBef>
                <a:spcPct val="50000"/>
              </a:spcBef>
              <a:defRPr/>
            </a:pPr>
            <a:fld id="{87DD23B3-9520-479A-BD15-1105BCA9BDDC}" type="slidenum">
              <a:rPr lang="en-US" sz="1100" b="1">
                <a:solidFill>
                  <a:srgbClr val="717171"/>
                </a:solidFill>
                <a:latin typeface="Trebuchet MS" pitchFamily="34" charset="0"/>
              </a:rPr>
              <a:pPr>
                <a:spcBef>
                  <a:spcPct val="50000"/>
                </a:spcBef>
                <a:defRPr/>
              </a:pPr>
              <a:t>‹#›</a:t>
            </a:fld>
            <a:endParaRPr lang="en-US" sz="1100" b="1" dirty="0">
              <a:solidFill>
                <a:srgbClr val="717171"/>
              </a:solidFill>
              <a:latin typeface="Trebuchet MS" pitchFamily="34" charset="0"/>
            </a:endParaRPr>
          </a:p>
        </p:txBody>
      </p:sp>
    </p:spTree>
    <p:extLst>
      <p:ext uri="{BB962C8B-B14F-4D97-AF65-F5344CB8AC3E}">
        <p14:creationId xmlns:p14="http://schemas.microsoft.com/office/powerpoint/2010/main" val="4239975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761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0"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5"/>
            <a:ext cx="12216000" cy="835079"/>
          </a:xfrm>
          <a:prstGeom prst="rect">
            <a:avLst/>
          </a:prstGeom>
        </p:spPr>
      </p:pic>
      <p:sp>
        <p:nvSpPr>
          <p:cNvPr id="11" name="Tijdelijke aanduiding voor datum 3"/>
          <p:cNvSpPr>
            <a:spLocks noGrp="1"/>
          </p:cNvSpPr>
          <p:nvPr>
            <p:ph type="dt" sz="half" idx="10"/>
          </p:nvPr>
        </p:nvSpPr>
        <p:spPr>
          <a:xfrm>
            <a:off x="9648396" y="6478518"/>
            <a:ext cx="1344149" cy="227082"/>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18FFC31B-6385-4137-A6C5-16B65A9E2F26}" type="datetime1">
              <a:rPr lang="en-GB" smtClean="0"/>
              <a:t>21/05/2025</a:t>
            </a:fld>
            <a:endParaRPr lang="en-GB" dirty="0"/>
          </a:p>
        </p:txBody>
      </p:sp>
      <p:sp>
        <p:nvSpPr>
          <p:cNvPr id="13" name="Line 73"/>
          <p:cNvSpPr>
            <a:spLocks noChangeShapeType="1"/>
          </p:cNvSpPr>
          <p:nvPr userDrawn="1"/>
        </p:nvSpPr>
        <p:spPr bwMode="auto">
          <a:xfrm>
            <a:off x="0" y="609600"/>
            <a:ext cx="12192000" cy="0"/>
          </a:xfrm>
          <a:prstGeom prst="line">
            <a:avLst/>
          </a:prstGeom>
          <a:noFill/>
          <a:ln w="381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12" name="Tijdelijke aanduiding voor dianummer 5"/>
          <p:cNvSpPr>
            <a:spLocks noGrp="1"/>
          </p:cNvSpPr>
          <p:nvPr>
            <p:ph type="sldNum" sz="quarter" idx="12"/>
          </p:nvPr>
        </p:nvSpPr>
        <p:spPr>
          <a:xfrm>
            <a:off x="-5808" y="6602884"/>
            <a:ext cx="615408" cy="257295"/>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3B032377-C103-4EFE-98C1-80A6E5A7472A}" type="slidenum">
              <a:rPr lang="en-GB" smtClean="0"/>
              <a:pPr/>
              <a:t>‹#›</a:t>
            </a:fld>
            <a:endParaRPr lang="en-GB" dirty="0"/>
          </a:p>
        </p:txBody>
      </p:sp>
    </p:spTree>
    <p:extLst>
      <p:ext uri="{BB962C8B-B14F-4D97-AF65-F5344CB8AC3E}">
        <p14:creationId xmlns:p14="http://schemas.microsoft.com/office/powerpoint/2010/main" val="4056714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pic>
        <p:nvPicPr>
          <p:cNvPr id="10"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5"/>
            <a:ext cx="12216000" cy="835079"/>
          </a:xfrm>
          <a:prstGeom prst="rect">
            <a:avLst/>
          </a:prstGeom>
        </p:spPr>
      </p:pic>
      <p:sp>
        <p:nvSpPr>
          <p:cNvPr id="11" name="Tijdelijke aanduiding voor datum 3"/>
          <p:cNvSpPr>
            <a:spLocks noGrp="1"/>
          </p:cNvSpPr>
          <p:nvPr>
            <p:ph type="dt" sz="half" idx="10"/>
          </p:nvPr>
        </p:nvSpPr>
        <p:spPr>
          <a:xfrm>
            <a:off x="9648396" y="6478518"/>
            <a:ext cx="1344149" cy="227082"/>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18FFC31B-6385-4137-A6C5-16B65A9E2F26}" type="datetime1">
              <a:rPr lang="en-GB" smtClean="0"/>
              <a:t>21/05/2025</a:t>
            </a:fld>
            <a:endParaRPr lang="en-GB" dirty="0"/>
          </a:p>
        </p:txBody>
      </p:sp>
      <p:sp>
        <p:nvSpPr>
          <p:cNvPr id="13" name="Line 73"/>
          <p:cNvSpPr>
            <a:spLocks noChangeShapeType="1"/>
          </p:cNvSpPr>
          <p:nvPr userDrawn="1"/>
        </p:nvSpPr>
        <p:spPr bwMode="auto">
          <a:xfrm>
            <a:off x="0" y="609600"/>
            <a:ext cx="12192000" cy="0"/>
          </a:xfrm>
          <a:prstGeom prst="line">
            <a:avLst/>
          </a:prstGeom>
          <a:noFill/>
          <a:ln w="381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12" name="Tijdelijke aanduiding voor dianummer 5"/>
          <p:cNvSpPr>
            <a:spLocks noGrp="1"/>
          </p:cNvSpPr>
          <p:nvPr>
            <p:ph type="sldNum" sz="quarter" idx="12"/>
          </p:nvPr>
        </p:nvSpPr>
        <p:spPr>
          <a:xfrm>
            <a:off x="-5808" y="6602884"/>
            <a:ext cx="615408" cy="257295"/>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3B032377-C103-4EFE-98C1-80A6E5A7472A}" type="slidenum">
              <a:rPr lang="en-GB" smtClean="0"/>
              <a:pPr/>
              <a:t>‹#›</a:t>
            </a:fld>
            <a:endParaRPr lang="en-GB" dirty="0"/>
          </a:p>
        </p:txBody>
      </p:sp>
    </p:spTree>
    <p:extLst>
      <p:ext uri="{BB962C8B-B14F-4D97-AF65-F5344CB8AC3E}">
        <p14:creationId xmlns:p14="http://schemas.microsoft.com/office/powerpoint/2010/main" val="4056714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10"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5"/>
            <a:ext cx="12216000" cy="835079"/>
          </a:xfrm>
          <a:prstGeom prst="rect">
            <a:avLst/>
          </a:prstGeom>
        </p:spPr>
      </p:pic>
      <p:sp>
        <p:nvSpPr>
          <p:cNvPr id="11" name="Tijdelijke aanduiding voor datum 3"/>
          <p:cNvSpPr>
            <a:spLocks noGrp="1"/>
          </p:cNvSpPr>
          <p:nvPr>
            <p:ph type="dt" sz="half" idx="10"/>
          </p:nvPr>
        </p:nvSpPr>
        <p:spPr>
          <a:xfrm>
            <a:off x="9648396" y="6478518"/>
            <a:ext cx="1344149" cy="227082"/>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18FFC31B-6385-4137-A6C5-16B65A9E2F26}" type="datetime1">
              <a:rPr lang="en-GB" smtClean="0"/>
              <a:t>21/05/2025</a:t>
            </a:fld>
            <a:endParaRPr lang="en-GB" dirty="0"/>
          </a:p>
        </p:txBody>
      </p:sp>
      <p:sp>
        <p:nvSpPr>
          <p:cNvPr id="13" name="Line 73"/>
          <p:cNvSpPr>
            <a:spLocks noChangeShapeType="1"/>
          </p:cNvSpPr>
          <p:nvPr userDrawn="1"/>
        </p:nvSpPr>
        <p:spPr bwMode="auto">
          <a:xfrm>
            <a:off x="0" y="609600"/>
            <a:ext cx="12192000" cy="0"/>
          </a:xfrm>
          <a:prstGeom prst="line">
            <a:avLst/>
          </a:prstGeom>
          <a:noFill/>
          <a:ln w="381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12" name="Tijdelijke aanduiding voor dianummer 5"/>
          <p:cNvSpPr>
            <a:spLocks noGrp="1"/>
          </p:cNvSpPr>
          <p:nvPr>
            <p:ph type="sldNum" sz="quarter" idx="12"/>
          </p:nvPr>
        </p:nvSpPr>
        <p:spPr>
          <a:xfrm>
            <a:off x="-5808" y="6602884"/>
            <a:ext cx="615408" cy="257295"/>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3B032377-C103-4EFE-98C1-80A6E5A7472A}" type="slidenum">
              <a:rPr lang="en-GB" smtClean="0"/>
              <a:pPr/>
              <a:t>‹#›</a:t>
            </a:fld>
            <a:endParaRPr lang="en-GB" dirty="0"/>
          </a:p>
        </p:txBody>
      </p:sp>
    </p:spTree>
    <p:extLst>
      <p:ext uri="{BB962C8B-B14F-4D97-AF65-F5344CB8AC3E}">
        <p14:creationId xmlns:p14="http://schemas.microsoft.com/office/powerpoint/2010/main" val="4056714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pic>
        <p:nvPicPr>
          <p:cNvPr id="10"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5"/>
            <a:ext cx="12216000" cy="835079"/>
          </a:xfrm>
          <a:prstGeom prst="rect">
            <a:avLst/>
          </a:prstGeom>
        </p:spPr>
      </p:pic>
      <p:sp>
        <p:nvSpPr>
          <p:cNvPr id="11" name="Tijdelijke aanduiding voor datum 3"/>
          <p:cNvSpPr>
            <a:spLocks noGrp="1"/>
          </p:cNvSpPr>
          <p:nvPr>
            <p:ph type="dt" sz="half" idx="10"/>
          </p:nvPr>
        </p:nvSpPr>
        <p:spPr>
          <a:xfrm>
            <a:off x="9648396" y="6478518"/>
            <a:ext cx="1344149" cy="227082"/>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18FFC31B-6385-4137-A6C5-16B65A9E2F26}" type="datetime1">
              <a:rPr lang="en-GB" smtClean="0"/>
              <a:t>21/05/2025</a:t>
            </a:fld>
            <a:endParaRPr lang="en-GB" dirty="0"/>
          </a:p>
        </p:txBody>
      </p:sp>
      <p:sp>
        <p:nvSpPr>
          <p:cNvPr id="13" name="Line 73"/>
          <p:cNvSpPr>
            <a:spLocks noChangeShapeType="1"/>
          </p:cNvSpPr>
          <p:nvPr userDrawn="1"/>
        </p:nvSpPr>
        <p:spPr bwMode="auto">
          <a:xfrm>
            <a:off x="0" y="609600"/>
            <a:ext cx="12192000" cy="0"/>
          </a:xfrm>
          <a:prstGeom prst="line">
            <a:avLst/>
          </a:prstGeom>
          <a:noFill/>
          <a:ln w="381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12" name="Tijdelijke aanduiding voor dianummer 5"/>
          <p:cNvSpPr>
            <a:spLocks noGrp="1"/>
          </p:cNvSpPr>
          <p:nvPr>
            <p:ph type="sldNum" sz="quarter" idx="12"/>
          </p:nvPr>
        </p:nvSpPr>
        <p:spPr>
          <a:xfrm>
            <a:off x="-5808" y="6602884"/>
            <a:ext cx="615408" cy="257295"/>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3B032377-C103-4EFE-98C1-80A6E5A7472A}" type="slidenum">
              <a:rPr lang="en-GB" smtClean="0"/>
              <a:pPr/>
              <a:t>‹#›</a:t>
            </a:fld>
            <a:endParaRPr lang="en-GB" dirty="0"/>
          </a:p>
        </p:txBody>
      </p:sp>
    </p:spTree>
    <p:extLst>
      <p:ext uri="{BB962C8B-B14F-4D97-AF65-F5344CB8AC3E}">
        <p14:creationId xmlns:p14="http://schemas.microsoft.com/office/powerpoint/2010/main" val="405671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7325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pic>
        <p:nvPicPr>
          <p:cNvPr id="10" name="Afbeelding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24565"/>
            <a:ext cx="12216000" cy="835079"/>
          </a:xfrm>
          <a:prstGeom prst="rect">
            <a:avLst/>
          </a:prstGeom>
        </p:spPr>
      </p:pic>
      <p:sp>
        <p:nvSpPr>
          <p:cNvPr id="11" name="Tijdelijke aanduiding voor datum 3"/>
          <p:cNvSpPr>
            <a:spLocks noGrp="1"/>
          </p:cNvSpPr>
          <p:nvPr>
            <p:ph type="dt" sz="half" idx="10"/>
          </p:nvPr>
        </p:nvSpPr>
        <p:spPr>
          <a:xfrm>
            <a:off x="9648396" y="6478518"/>
            <a:ext cx="1344149" cy="227082"/>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18FFC31B-6385-4137-A6C5-16B65A9E2F26}" type="datetime1">
              <a:rPr lang="en-GB" smtClean="0"/>
              <a:t>21/05/2025</a:t>
            </a:fld>
            <a:endParaRPr lang="en-GB" dirty="0"/>
          </a:p>
        </p:txBody>
      </p:sp>
      <p:sp>
        <p:nvSpPr>
          <p:cNvPr id="13" name="Line 73"/>
          <p:cNvSpPr>
            <a:spLocks noChangeShapeType="1"/>
          </p:cNvSpPr>
          <p:nvPr userDrawn="1"/>
        </p:nvSpPr>
        <p:spPr bwMode="auto">
          <a:xfrm>
            <a:off x="0" y="609600"/>
            <a:ext cx="12192000" cy="0"/>
          </a:xfrm>
          <a:prstGeom prst="line">
            <a:avLst/>
          </a:prstGeom>
          <a:noFill/>
          <a:ln w="381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3600"/>
          </a:p>
        </p:txBody>
      </p:sp>
      <p:sp>
        <p:nvSpPr>
          <p:cNvPr id="12" name="Tijdelijke aanduiding voor dianummer 5"/>
          <p:cNvSpPr>
            <a:spLocks noGrp="1"/>
          </p:cNvSpPr>
          <p:nvPr>
            <p:ph type="sldNum" sz="quarter" idx="12"/>
          </p:nvPr>
        </p:nvSpPr>
        <p:spPr>
          <a:xfrm>
            <a:off x="-5808" y="6602884"/>
            <a:ext cx="615408" cy="257295"/>
          </a:xfrm>
          <a:prstGeom prst="rect">
            <a:avLst/>
          </a:prstGeom>
        </p:spPr>
        <p:txBody>
          <a:bodyPr/>
          <a:lstStyle>
            <a:lvl1pPr>
              <a:defRPr lang="nl-NL" sz="1200" kern="1200" smtClean="0">
                <a:solidFill>
                  <a:schemeClr val="bg1"/>
                </a:solidFill>
                <a:latin typeface="Calibri" panose="020F0502020204030204" pitchFamily="34" charset="0"/>
                <a:ea typeface="+mn-ea"/>
                <a:cs typeface="+mn-cs"/>
              </a:defRPr>
            </a:lvl1pPr>
          </a:lstStyle>
          <a:p>
            <a:fld id="{3B032377-C103-4EFE-98C1-80A6E5A7472A}" type="slidenum">
              <a:rPr lang="en-GB" smtClean="0"/>
              <a:pPr/>
              <a:t>‹#›</a:t>
            </a:fld>
            <a:endParaRPr lang="en-GB" dirty="0"/>
          </a:p>
        </p:txBody>
      </p:sp>
    </p:spTree>
    <p:extLst>
      <p:ext uri="{BB962C8B-B14F-4D97-AF65-F5344CB8AC3E}">
        <p14:creationId xmlns:p14="http://schemas.microsoft.com/office/powerpoint/2010/main" val="4056714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Afbeelding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400" y="5191999"/>
            <a:ext cx="12206400" cy="1667099"/>
          </a:xfrm>
          <a:prstGeom prst="rect">
            <a:avLst/>
          </a:prstGeom>
        </p:spPr>
      </p:pic>
    </p:spTree>
    <p:extLst>
      <p:ext uri="{BB962C8B-B14F-4D97-AF65-F5344CB8AC3E}">
        <p14:creationId xmlns:p14="http://schemas.microsoft.com/office/powerpoint/2010/main" val="345364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844551" y="836613"/>
            <a:ext cx="5145616" cy="5129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6193369" y="836613"/>
            <a:ext cx="5145617" cy="5129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98921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74617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1051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3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374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endParaRPr lang="nl-BE"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650378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w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7" descr="golf"/>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1104902" y="6286500"/>
            <a:ext cx="110871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44553" y="130175"/>
            <a:ext cx="1049443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28" name="Rectangle 11"/>
          <p:cNvSpPr>
            <a:spLocks noGrp="1" noChangeArrowheads="1"/>
          </p:cNvSpPr>
          <p:nvPr>
            <p:ph type="body" idx="1"/>
          </p:nvPr>
        </p:nvSpPr>
        <p:spPr bwMode="auto">
          <a:xfrm>
            <a:off x="844553" y="836613"/>
            <a:ext cx="10494433" cy="512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74"/>
          <p:cNvSpPr>
            <a:spLocks noChangeArrowheads="1"/>
          </p:cNvSpPr>
          <p:nvPr/>
        </p:nvSpPr>
        <p:spPr bwMode="auto">
          <a:xfrm>
            <a:off x="13267269" y="6483350"/>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en-US" sz="2400" baseline="-25000">
              <a:latin typeface="Times New Roman" charset="0"/>
            </a:endParaRPr>
          </a:p>
        </p:txBody>
      </p:sp>
      <p:sp>
        <p:nvSpPr>
          <p:cNvPr id="1030" name="Text Box 75"/>
          <p:cNvSpPr txBox="1">
            <a:spLocks noChangeArrowheads="1"/>
          </p:cNvSpPr>
          <p:nvPr/>
        </p:nvSpPr>
        <p:spPr bwMode="auto">
          <a:xfrm>
            <a:off x="5074710" y="6372225"/>
            <a:ext cx="706996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lgn="r">
              <a:spcBef>
                <a:spcPct val="50000"/>
              </a:spcBef>
            </a:pPr>
            <a:r>
              <a:rPr lang="en-US" sz="2400" baseline="-25000" dirty="0">
                <a:solidFill>
                  <a:schemeClr val="bg1"/>
                </a:solidFill>
                <a:latin typeface="Verdana" charset="0"/>
              </a:rPr>
              <a:t>QEM 2025 </a:t>
            </a:r>
            <a:fld id="{75CEA349-0284-8643-A391-83DB14CF6F36}" type="slidenum">
              <a:rPr lang="en-US" sz="2400" baseline="-25000" smtClean="0">
                <a:solidFill>
                  <a:schemeClr val="bg1"/>
                </a:solidFill>
                <a:latin typeface="Verdana" charset="0"/>
              </a:rPr>
              <a:pPr algn="r">
                <a:spcBef>
                  <a:spcPct val="50000"/>
                </a:spcBef>
              </a:pPr>
              <a:t>‹#›</a:t>
            </a:fld>
            <a:endParaRPr lang="en-US" sz="2400" baseline="-25000" dirty="0">
              <a:latin typeface="Times New Roman" charset="0"/>
            </a:endParaRPr>
          </a:p>
        </p:txBody>
      </p:sp>
      <p:pic>
        <p:nvPicPr>
          <p:cNvPr id="1031" name="Picture 79" descr="logo8a2"/>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112186" y="6021391"/>
            <a:ext cx="137583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5"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6" r:id="rId13"/>
    <p:sldLayoutId id="2147483749" r:id="rId14"/>
    <p:sldLayoutId id="2147483750" r:id="rId15"/>
    <p:sldLayoutId id="2147483752" r:id="rId16"/>
    <p:sldLayoutId id="2147483758" r:id="rId17"/>
    <p:sldLayoutId id="2147483759" r:id="rId18"/>
    <p:sldLayoutId id="2147483761" r:id="rId19"/>
    <p:sldLayoutId id="2147483762" r:id="rId20"/>
    <p:sldLayoutId id="2147483767" r:id="rId21"/>
    <p:sldLayoutId id="2147483768" r:id="rId22"/>
    <p:sldLayoutId id="2147483770" r:id="rId23"/>
    <p:sldLayoutId id="2147483788" r:id="rId24"/>
    <p:sldLayoutId id="2147483789" r:id="rId25"/>
    <p:sldLayoutId id="2147483791" r:id="rId26"/>
    <p:sldLayoutId id="2147483797" r:id="rId27"/>
    <p:sldLayoutId id="2147483799" r:id="rId28"/>
    <p:sldLayoutId id="2147483800" r:id="rId29"/>
    <p:sldLayoutId id="2147483801" r:id="rId30"/>
    <p:sldLayoutId id="2147483802" r:id="rId31"/>
  </p:sldLayoutIdLst>
  <p:txStyles>
    <p:titleStyle>
      <a:lvl1pPr algn="l" rtl="0" eaLnBrk="0" fontAlgn="base" hangingPunct="0">
        <a:spcBef>
          <a:spcPct val="0"/>
        </a:spcBef>
        <a:spcAft>
          <a:spcPct val="0"/>
        </a:spcAft>
        <a:defRPr sz="3500">
          <a:solidFill>
            <a:srgbClr val="003D62"/>
          </a:solidFill>
          <a:latin typeface="+mj-lt"/>
          <a:ea typeface="ＭＳ Ｐゴシック" charset="0"/>
          <a:cs typeface="+mj-cs"/>
        </a:defRPr>
      </a:lvl1pPr>
      <a:lvl2pPr algn="l" rtl="0" eaLnBrk="0" fontAlgn="base" hangingPunct="0">
        <a:spcBef>
          <a:spcPct val="0"/>
        </a:spcBef>
        <a:spcAft>
          <a:spcPct val="0"/>
        </a:spcAft>
        <a:defRPr sz="3500">
          <a:solidFill>
            <a:srgbClr val="003D62"/>
          </a:solidFill>
          <a:latin typeface="Verdana" pitchFamily="34" charset="0"/>
          <a:ea typeface="ＭＳ Ｐゴシック" charset="0"/>
        </a:defRPr>
      </a:lvl2pPr>
      <a:lvl3pPr algn="l" rtl="0" eaLnBrk="0" fontAlgn="base" hangingPunct="0">
        <a:spcBef>
          <a:spcPct val="0"/>
        </a:spcBef>
        <a:spcAft>
          <a:spcPct val="0"/>
        </a:spcAft>
        <a:defRPr sz="3500">
          <a:solidFill>
            <a:srgbClr val="003D62"/>
          </a:solidFill>
          <a:latin typeface="Verdana" pitchFamily="34" charset="0"/>
          <a:ea typeface="ＭＳ Ｐゴシック" charset="0"/>
        </a:defRPr>
      </a:lvl3pPr>
      <a:lvl4pPr algn="l" rtl="0" eaLnBrk="0" fontAlgn="base" hangingPunct="0">
        <a:spcBef>
          <a:spcPct val="0"/>
        </a:spcBef>
        <a:spcAft>
          <a:spcPct val="0"/>
        </a:spcAft>
        <a:defRPr sz="3500">
          <a:solidFill>
            <a:srgbClr val="003D62"/>
          </a:solidFill>
          <a:latin typeface="Verdana" pitchFamily="34" charset="0"/>
          <a:ea typeface="ＭＳ Ｐゴシック" charset="0"/>
        </a:defRPr>
      </a:lvl4pPr>
      <a:lvl5pPr algn="l" rtl="0" eaLnBrk="0" fontAlgn="base" hangingPunct="0">
        <a:spcBef>
          <a:spcPct val="0"/>
        </a:spcBef>
        <a:spcAft>
          <a:spcPct val="0"/>
        </a:spcAft>
        <a:defRPr sz="3500">
          <a:solidFill>
            <a:srgbClr val="003D62"/>
          </a:solidFill>
          <a:latin typeface="Verdana" pitchFamily="34" charset="0"/>
          <a:ea typeface="ＭＳ Ｐゴシック" charset="0"/>
        </a:defRPr>
      </a:lvl5pPr>
      <a:lvl6pPr marL="457200" algn="l" rtl="0" eaLnBrk="0" fontAlgn="base" hangingPunct="0">
        <a:spcBef>
          <a:spcPct val="0"/>
        </a:spcBef>
        <a:spcAft>
          <a:spcPct val="0"/>
        </a:spcAft>
        <a:defRPr sz="3500">
          <a:solidFill>
            <a:srgbClr val="003D62"/>
          </a:solidFill>
          <a:latin typeface="Verdana" pitchFamily="34" charset="0"/>
        </a:defRPr>
      </a:lvl6pPr>
      <a:lvl7pPr marL="914400" algn="l" rtl="0" eaLnBrk="0" fontAlgn="base" hangingPunct="0">
        <a:spcBef>
          <a:spcPct val="0"/>
        </a:spcBef>
        <a:spcAft>
          <a:spcPct val="0"/>
        </a:spcAft>
        <a:defRPr sz="3500">
          <a:solidFill>
            <a:srgbClr val="003D62"/>
          </a:solidFill>
          <a:latin typeface="Verdana" pitchFamily="34" charset="0"/>
        </a:defRPr>
      </a:lvl7pPr>
      <a:lvl8pPr marL="1371600" algn="l" rtl="0" eaLnBrk="0" fontAlgn="base" hangingPunct="0">
        <a:spcBef>
          <a:spcPct val="0"/>
        </a:spcBef>
        <a:spcAft>
          <a:spcPct val="0"/>
        </a:spcAft>
        <a:defRPr sz="3500">
          <a:solidFill>
            <a:srgbClr val="003D62"/>
          </a:solidFill>
          <a:latin typeface="Verdana" pitchFamily="34" charset="0"/>
        </a:defRPr>
      </a:lvl8pPr>
      <a:lvl9pPr marL="1828800" algn="l" rtl="0" eaLnBrk="0" fontAlgn="base" hangingPunct="0">
        <a:spcBef>
          <a:spcPct val="0"/>
        </a:spcBef>
        <a:spcAft>
          <a:spcPct val="0"/>
        </a:spcAft>
        <a:defRPr sz="3500">
          <a:solidFill>
            <a:srgbClr val="003D62"/>
          </a:solidFill>
          <a:latin typeface="Verdana" pitchFamily="34" charset="0"/>
        </a:defRPr>
      </a:lvl9pPr>
    </p:titleStyle>
    <p:bodyStyle>
      <a:lvl1pPr marL="342900" indent="-342900" algn="l" rtl="0" eaLnBrk="0" fontAlgn="base" hangingPunct="0">
        <a:spcBef>
          <a:spcPct val="20000"/>
        </a:spcBef>
        <a:spcAft>
          <a:spcPct val="0"/>
        </a:spcAft>
        <a:buChar char="•"/>
        <a:defRPr sz="2500">
          <a:solidFill>
            <a:srgbClr val="003D62"/>
          </a:solidFill>
          <a:latin typeface="+mn-lt"/>
          <a:ea typeface="ＭＳ Ｐゴシック" charset="0"/>
          <a:cs typeface="+mn-cs"/>
        </a:defRPr>
      </a:lvl1pPr>
      <a:lvl2pPr marL="742950" indent="-285750" algn="l" rtl="0" eaLnBrk="0" fontAlgn="base" hangingPunct="0">
        <a:spcBef>
          <a:spcPct val="20000"/>
        </a:spcBef>
        <a:spcAft>
          <a:spcPct val="0"/>
        </a:spcAft>
        <a:buChar char="-"/>
        <a:defRPr sz="2200">
          <a:solidFill>
            <a:srgbClr val="003D62"/>
          </a:solidFill>
          <a:latin typeface="+mn-lt"/>
          <a:ea typeface="ＭＳ Ｐゴシック" charset="0"/>
        </a:defRPr>
      </a:lvl2pPr>
      <a:lvl3pPr marL="1143000" indent="-228600" algn="l" rtl="0" eaLnBrk="0" fontAlgn="base" hangingPunct="0">
        <a:spcBef>
          <a:spcPct val="20000"/>
        </a:spcBef>
        <a:spcAft>
          <a:spcPct val="0"/>
        </a:spcAft>
        <a:buChar char="•"/>
        <a:defRPr>
          <a:solidFill>
            <a:srgbClr val="003D62"/>
          </a:solidFill>
          <a:latin typeface="+mn-lt"/>
          <a:ea typeface="ＭＳ Ｐゴシック" charset="0"/>
        </a:defRPr>
      </a:lvl3pPr>
      <a:lvl4pPr marL="1600200" indent="-228600" algn="l" rtl="0" eaLnBrk="0" fontAlgn="base" hangingPunct="0">
        <a:spcBef>
          <a:spcPct val="20000"/>
        </a:spcBef>
        <a:spcAft>
          <a:spcPct val="0"/>
        </a:spcAft>
        <a:buChar char="-"/>
        <a:defRPr sz="1600">
          <a:solidFill>
            <a:srgbClr val="003D62"/>
          </a:solidFill>
          <a:latin typeface="+mn-lt"/>
          <a:ea typeface="ＭＳ Ｐゴシック" charset="0"/>
        </a:defRPr>
      </a:lvl4pPr>
      <a:lvl5pPr marL="2057400" indent="-228600" algn="l" rtl="0" eaLnBrk="0" fontAlgn="base" hangingPunct="0">
        <a:spcBef>
          <a:spcPct val="20000"/>
        </a:spcBef>
        <a:spcAft>
          <a:spcPct val="0"/>
        </a:spcAft>
        <a:buChar char="»"/>
        <a:defRPr sz="1600">
          <a:solidFill>
            <a:srgbClr val="003D62"/>
          </a:solidFill>
          <a:latin typeface="+mn-lt"/>
          <a:ea typeface="ＭＳ Ｐゴシック" charset="0"/>
        </a:defRPr>
      </a:lvl5pPr>
      <a:lvl6pPr marL="2514600" indent="-228600" algn="l" rtl="0" eaLnBrk="0" fontAlgn="base" hangingPunct="0">
        <a:spcBef>
          <a:spcPct val="20000"/>
        </a:spcBef>
        <a:spcAft>
          <a:spcPct val="0"/>
        </a:spcAft>
        <a:buChar char="»"/>
        <a:defRPr sz="1600">
          <a:solidFill>
            <a:srgbClr val="003D62"/>
          </a:solidFill>
          <a:latin typeface="+mn-lt"/>
        </a:defRPr>
      </a:lvl6pPr>
      <a:lvl7pPr marL="2971800" indent="-228600" algn="l" rtl="0" eaLnBrk="0" fontAlgn="base" hangingPunct="0">
        <a:spcBef>
          <a:spcPct val="20000"/>
        </a:spcBef>
        <a:spcAft>
          <a:spcPct val="0"/>
        </a:spcAft>
        <a:buChar char="»"/>
        <a:defRPr sz="1600">
          <a:solidFill>
            <a:srgbClr val="003D62"/>
          </a:solidFill>
          <a:latin typeface="+mn-lt"/>
        </a:defRPr>
      </a:lvl7pPr>
      <a:lvl8pPr marL="3429000" indent="-228600" algn="l" rtl="0" eaLnBrk="0" fontAlgn="base" hangingPunct="0">
        <a:spcBef>
          <a:spcPct val="20000"/>
        </a:spcBef>
        <a:spcAft>
          <a:spcPct val="0"/>
        </a:spcAft>
        <a:buChar char="»"/>
        <a:defRPr sz="1600">
          <a:solidFill>
            <a:srgbClr val="003D62"/>
          </a:solidFill>
          <a:latin typeface="+mn-lt"/>
        </a:defRPr>
      </a:lvl8pPr>
      <a:lvl9pPr marL="3886200" indent="-228600" algn="l" rtl="0" eaLnBrk="0" fontAlgn="base" hangingPunct="0">
        <a:spcBef>
          <a:spcPct val="20000"/>
        </a:spcBef>
        <a:spcAft>
          <a:spcPct val="0"/>
        </a:spcAft>
        <a:buChar char="»"/>
        <a:defRPr sz="1600">
          <a:solidFill>
            <a:srgbClr val="003D62"/>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github.com/joverbee/qem_tutorial" TargetMode="External"/><Relationship Id="rId5" Type="http://schemas.openxmlformats.org/officeDocument/2006/relationships/image" Target="../media/image25.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hyperlink" Target="https://en.wikipedia.org/wiki/Digital_object_identifier" TargetMode="External"/><Relationship Id="rId7" Type="http://schemas.openxmlformats.org/officeDocument/2006/relationships/hyperlink" Target="https://dx.doi.org/10.1103/PhysRevLett.99.21390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adsabs.harvard.edu/abs/2007PhRvL..99u3901S" TargetMode="External"/><Relationship Id="rId5" Type="http://schemas.openxmlformats.org/officeDocument/2006/relationships/hyperlink" Target="https://en.wikipedia.org/wiki/Bibcode" TargetMode="External"/><Relationship Id="rId4" Type="http://schemas.openxmlformats.org/officeDocument/2006/relationships/hyperlink" Target="https://dx.doi.org/10.1119/1.11855" TargetMode="External"/><Relationship Id="rId9"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Holograph-record.svg" TargetMode="External"/><Relationship Id="rId7" Type="http://schemas.openxmlformats.org/officeDocument/2006/relationships/hyperlink" Target="https://github.com/joverbee/qem_tutoria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en.wikipedia.org/wiki/File:Holography-reconstruct.svg" TargetMode="Externa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tiff"/><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3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1.tiff"/><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94.tiff"/><Relationship Id="rId4" Type="http://schemas.openxmlformats.org/officeDocument/2006/relationships/image" Target="../media/image93.tiff"/></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ub.uni-heidelberg.de/archiv/1457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tiff"/><Relationship Id="rId4" Type="http://schemas.openxmlformats.org/officeDocument/2006/relationships/image" Target="../media/image102.tiff"/></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5" Type="http://schemas.openxmlformats.org/officeDocument/2006/relationships/image" Target="../media/image109.emf"/><Relationship Id="rId4" Type="http://schemas.openxmlformats.org/officeDocument/2006/relationships/image" Target="../media/image108.emf"/></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_rels/slide5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 Id="rId4" Type="http://schemas.openxmlformats.org/officeDocument/2006/relationships/image" Target="../media/image112.jfi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13.emf"/></Relationships>
</file>

<file path=ppt/slides/_rels/slide5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5.png"/><Relationship Id="rId7"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8" Type="http://schemas.openxmlformats.org/officeDocument/2006/relationships/image" Target="../media/image125.tiff"/><Relationship Id="rId13" Type="http://schemas.openxmlformats.org/officeDocument/2006/relationships/image" Target="../media/image130.tiff"/><Relationship Id="rId18" Type="http://schemas.openxmlformats.org/officeDocument/2006/relationships/image" Target="../media/image135.tiff"/><Relationship Id="rId3" Type="http://schemas.openxmlformats.org/officeDocument/2006/relationships/image" Target="../media/image120.tiff"/><Relationship Id="rId21" Type="http://schemas.openxmlformats.org/officeDocument/2006/relationships/image" Target="../media/image138.png"/><Relationship Id="rId7" Type="http://schemas.openxmlformats.org/officeDocument/2006/relationships/image" Target="../media/image124.tiff"/><Relationship Id="rId12" Type="http://schemas.openxmlformats.org/officeDocument/2006/relationships/image" Target="../media/image129.tiff"/><Relationship Id="rId17" Type="http://schemas.openxmlformats.org/officeDocument/2006/relationships/image" Target="../media/image134.tiff"/><Relationship Id="rId2" Type="http://schemas.openxmlformats.org/officeDocument/2006/relationships/notesSlide" Target="../notesSlides/notesSlide40.xml"/><Relationship Id="rId16" Type="http://schemas.openxmlformats.org/officeDocument/2006/relationships/image" Target="../media/image133.tiff"/><Relationship Id="rId20" Type="http://schemas.openxmlformats.org/officeDocument/2006/relationships/image" Target="../media/image137.tiff"/><Relationship Id="rId1" Type="http://schemas.openxmlformats.org/officeDocument/2006/relationships/slideLayout" Target="../slideLayouts/slideLayout6.xml"/><Relationship Id="rId6" Type="http://schemas.openxmlformats.org/officeDocument/2006/relationships/image" Target="../media/image123.tiff"/><Relationship Id="rId11" Type="http://schemas.openxmlformats.org/officeDocument/2006/relationships/image" Target="../media/image128.tiff"/><Relationship Id="rId5" Type="http://schemas.openxmlformats.org/officeDocument/2006/relationships/image" Target="../media/image122.jpeg"/><Relationship Id="rId15" Type="http://schemas.openxmlformats.org/officeDocument/2006/relationships/image" Target="../media/image132.tiff"/><Relationship Id="rId10" Type="http://schemas.openxmlformats.org/officeDocument/2006/relationships/image" Target="../media/image127.tiff"/><Relationship Id="rId19" Type="http://schemas.openxmlformats.org/officeDocument/2006/relationships/image" Target="../media/image136.tiff"/><Relationship Id="rId4" Type="http://schemas.openxmlformats.org/officeDocument/2006/relationships/image" Target="../media/image121.tiff"/><Relationship Id="rId9" Type="http://schemas.openxmlformats.org/officeDocument/2006/relationships/image" Target="../media/image126.tiff"/><Relationship Id="rId14" Type="http://schemas.openxmlformats.org/officeDocument/2006/relationships/image" Target="../media/image131.tiff"/><Relationship Id="rId22" Type="http://schemas.openxmlformats.org/officeDocument/2006/relationships/image" Target="../media/image139.tif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2.gi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41.tiff"/><Relationship Id="rId5" Type="http://schemas.openxmlformats.org/officeDocument/2006/relationships/image" Target="../media/image140.png"/><Relationship Id="rId4"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emf"/><Relationship Id="rId7" Type="http://schemas.openxmlformats.org/officeDocument/2006/relationships/image" Target="../media/image147.tif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6.tiff"/><Relationship Id="rId5" Type="http://schemas.openxmlformats.org/officeDocument/2006/relationships/image" Target="../media/image145.tiff"/><Relationship Id="rId4" Type="http://schemas.openxmlformats.org/officeDocument/2006/relationships/image" Target="../media/image14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emf"/><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arxiv.org/abs/1608.07449"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arxiv.org/abs/1608.07449"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6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F8622-A65B-4917-85FD-B956ED40F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304801"/>
            <a:ext cx="9144000" cy="1323439"/>
          </a:xfrm>
          <a:prstGeom prst="rect">
            <a:avLst/>
          </a:prstGeom>
          <a:noFill/>
        </p:spPr>
        <p:txBody>
          <a:bodyPr wrap="square" rtlCol="0">
            <a:spAutoFit/>
          </a:bodyPr>
          <a:lstStyle/>
          <a:p>
            <a:pPr algn="ctr"/>
            <a:r>
              <a:rPr lang="en-US" sz="4000" b="1" kern="0" dirty="0">
                <a:solidFill>
                  <a:srgbClr val="FFFF00"/>
                </a:solidFill>
              </a:rPr>
              <a:t>Beam-shaping in the TEM</a:t>
            </a:r>
          </a:p>
          <a:p>
            <a:pPr algn="ctr"/>
            <a:r>
              <a:rPr lang="en-US" sz="4000" b="1" kern="0" dirty="0">
                <a:solidFill>
                  <a:srgbClr val="FFFF00"/>
                </a:solidFill>
              </a:rPr>
              <a:t>Zen and the art of </a:t>
            </a:r>
            <a:r>
              <a:rPr lang="en-US" sz="4000" b="1" kern="0" dirty="0" err="1">
                <a:solidFill>
                  <a:srgbClr val="FFFF00"/>
                </a:solidFill>
              </a:rPr>
              <a:t>wavecrafting</a:t>
            </a:r>
            <a:endParaRPr lang="en-US" sz="4000" b="1" kern="0" dirty="0">
              <a:solidFill>
                <a:srgbClr val="FFFF00"/>
              </a:solidFill>
            </a:endParaRPr>
          </a:p>
        </p:txBody>
      </p:sp>
      <p:sp>
        <p:nvSpPr>
          <p:cNvPr id="4" name="TextBox 3"/>
          <p:cNvSpPr txBox="1"/>
          <p:nvPr/>
        </p:nvSpPr>
        <p:spPr>
          <a:xfrm>
            <a:off x="1993006" y="3438140"/>
            <a:ext cx="8534400" cy="2246769"/>
          </a:xfrm>
          <a:prstGeom prst="rect">
            <a:avLst/>
          </a:prstGeom>
          <a:noFill/>
        </p:spPr>
        <p:txBody>
          <a:bodyPr wrap="square" rtlCol="0">
            <a:spAutoFit/>
          </a:bodyPr>
          <a:lstStyle/>
          <a:p>
            <a:pPr algn="ctr"/>
            <a:r>
              <a:rPr lang="en-US" sz="2800" b="1" kern="0" dirty="0">
                <a:ln w="1905"/>
                <a:solidFill>
                  <a:srgbClr val="FFFF00"/>
                </a:solidFill>
                <a:effectLst>
                  <a:innerShdw blurRad="69850" dist="43180" dir="5400000">
                    <a:srgbClr val="000000">
                      <a:alpha val="65000"/>
                    </a:srgbClr>
                  </a:innerShdw>
                </a:effectLst>
              </a:rPr>
              <a:t>J. Verbeeck</a:t>
            </a:r>
          </a:p>
          <a:p>
            <a:pPr algn="ctr"/>
            <a:endParaRPr lang="en-US" sz="2800" b="1" kern="0" dirty="0">
              <a:ln w="1905"/>
              <a:solidFill>
                <a:srgbClr val="FFFF00"/>
              </a:solidFill>
              <a:effectLst>
                <a:innerShdw blurRad="69850" dist="43180" dir="5400000">
                  <a:srgbClr val="000000">
                    <a:alpha val="65000"/>
                  </a:srgbClr>
                </a:innerShdw>
              </a:effectLst>
            </a:endParaRPr>
          </a:p>
          <a:p>
            <a:pPr algn="ctr"/>
            <a:r>
              <a:rPr lang="en-US" sz="2800" b="1" kern="0" dirty="0">
                <a:ln w="1905"/>
                <a:solidFill>
                  <a:srgbClr val="FFFF00"/>
                </a:solidFill>
                <a:effectLst>
                  <a:innerShdw blurRad="69850" dist="43180" dir="5400000">
                    <a:srgbClr val="000000">
                      <a:alpha val="65000"/>
                    </a:srgbClr>
                  </a:innerShdw>
                </a:effectLst>
              </a:rPr>
              <a:t>EMAT</a:t>
            </a:r>
          </a:p>
          <a:p>
            <a:pPr algn="ctr"/>
            <a:r>
              <a:rPr lang="en-US" sz="2800" b="1" kern="0" dirty="0">
                <a:ln w="1905"/>
                <a:solidFill>
                  <a:srgbClr val="FFFF00"/>
                </a:solidFill>
                <a:effectLst>
                  <a:innerShdw blurRad="69850" dist="43180" dir="5400000">
                    <a:srgbClr val="000000">
                      <a:alpha val="65000"/>
                    </a:srgbClr>
                  </a:innerShdw>
                </a:effectLst>
              </a:rPr>
              <a:t>University of Antwerp</a:t>
            </a:r>
          </a:p>
          <a:p>
            <a:pPr algn="ctr"/>
            <a:r>
              <a:rPr lang="en-US" sz="2800" b="1" kern="0" dirty="0">
                <a:ln w="1905"/>
                <a:solidFill>
                  <a:srgbClr val="FFFF00"/>
                </a:solidFill>
                <a:effectLst>
                  <a:innerShdw blurRad="69850" dist="43180" dir="5400000">
                    <a:srgbClr val="000000">
                      <a:alpha val="65000"/>
                    </a:srgbClr>
                  </a:innerShdw>
                </a:effectLst>
              </a:rPr>
              <a:t>Belgium</a:t>
            </a:r>
          </a:p>
        </p:txBody>
      </p:sp>
      <p:sp>
        <p:nvSpPr>
          <p:cNvPr id="10" name="TextBox 9"/>
          <p:cNvSpPr txBox="1"/>
          <p:nvPr/>
        </p:nvSpPr>
        <p:spPr>
          <a:xfrm>
            <a:off x="479376" y="5697118"/>
            <a:ext cx="3293567" cy="830997"/>
          </a:xfrm>
          <a:prstGeom prst="rect">
            <a:avLst/>
          </a:prstGeom>
          <a:solidFill>
            <a:srgbClr val="FFFF00"/>
          </a:solidFill>
        </p:spPr>
        <p:txBody>
          <a:bodyPr wrap="square" rtlCol="0">
            <a:spAutoFit/>
          </a:bodyPr>
          <a:lstStyle/>
          <a:p>
            <a:r>
              <a:rPr lang="en-GB" sz="2400" dirty="0"/>
              <a:t>Now with free software</a:t>
            </a:r>
          </a:p>
          <a:p>
            <a:pPr algn="ctr"/>
            <a:r>
              <a:rPr lang="en-GB" sz="2400" dirty="0"/>
              <a:t>Check it out!</a:t>
            </a:r>
          </a:p>
        </p:txBody>
      </p:sp>
    </p:spTree>
    <p:extLst>
      <p:ext uri="{BB962C8B-B14F-4D97-AF65-F5344CB8AC3E}">
        <p14:creationId xmlns:p14="http://schemas.microsoft.com/office/powerpoint/2010/main" val="267590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6" name="Rectangle 4"/>
          <p:cNvSpPr>
            <a:spLocks noGrp="1" noChangeArrowheads="1"/>
          </p:cNvSpPr>
          <p:nvPr>
            <p:ph type="title"/>
          </p:nvPr>
        </p:nvSpPr>
        <p:spPr/>
        <p:txBody>
          <a:bodyPr/>
          <a:lstStyle/>
          <a:p>
            <a:r>
              <a:rPr lang="en-US" altLang="en-US" dirty="0"/>
              <a:t>Electron wavelength</a:t>
            </a:r>
            <a:endParaRPr lang="nl-NL" altLang="en-US" dirty="0"/>
          </a:p>
        </p:txBody>
      </p:sp>
      <p:pic>
        <p:nvPicPr>
          <p:cNvPr id="8478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8" y="476672"/>
            <a:ext cx="7116763" cy="532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688924" y="5733259"/>
            <a:ext cx="6964664" cy="646331"/>
          </a:xfrm>
          <a:prstGeom prst="rect">
            <a:avLst/>
          </a:prstGeom>
          <a:noFill/>
        </p:spPr>
        <p:txBody>
          <a:bodyPr wrap="none" rtlCol="0">
            <a:spAutoFit/>
          </a:bodyPr>
          <a:lstStyle/>
          <a:p>
            <a:r>
              <a:rPr lang="en-GB" dirty="0"/>
              <a:t>At </a:t>
            </a:r>
            <a:r>
              <a:rPr lang="en-GB" dirty="0" err="1"/>
              <a:t>300kV</a:t>
            </a:r>
            <a:r>
              <a:rPr lang="en-GB" dirty="0"/>
              <a:t>, </a:t>
            </a:r>
            <a:r>
              <a:rPr lang="en-GB" dirty="0" err="1"/>
              <a:t>v~0.78c</a:t>
            </a:r>
            <a:r>
              <a:rPr lang="en-GB" dirty="0"/>
              <a:t>, lambda=2 pm</a:t>
            </a:r>
          </a:p>
        </p:txBody>
      </p:sp>
      <p:pic>
        <p:nvPicPr>
          <p:cNvPr id="5" name="Picture 14" descr="\lambda = \frac{h}{p} = \frac {h}{\gamma mv} = \frac {h}{mv} \sqrt{1 - \frac{v^2}{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816" y="1196752"/>
            <a:ext cx="4248150" cy="8636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19736" y="2924944"/>
            <a:ext cx="1663398" cy="2116212"/>
          </a:xfrm>
          <a:prstGeom prst="rect">
            <a:avLst/>
          </a:prstGeom>
        </p:spPr>
      </p:pic>
    </p:spTree>
    <p:extLst>
      <p:ext uri="{BB962C8B-B14F-4D97-AF65-F5344CB8AC3E}">
        <p14:creationId xmlns:p14="http://schemas.microsoft.com/office/powerpoint/2010/main" val="86486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phase </a:t>
            </a:r>
            <a:r>
              <a:rPr lang="en-US"/>
              <a:t>alone enough?</a:t>
            </a:r>
          </a:p>
        </p:txBody>
      </p:sp>
      <p:sp>
        <p:nvSpPr>
          <p:cNvPr id="3" name="Content Placeholder 2"/>
          <p:cNvSpPr>
            <a:spLocks noGrp="1"/>
          </p:cNvSpPr>
          <p:nvPr>
            <p:ph idx="1"/>
          </p:nvPr>
        </p:nvSpPr>
        <p:spPr/>
        <p:txBody>
          <a:bodyPr/>
          <a:lstStyle/>
          <a:p>
            <a:pPr marL="0" indent="0">
              <a:buNone/>
            </a:pPr>
            <a:r>
              <a:rPr lang="en-US" dirty="0"/>
              <a:t>Via computer generated holography (</a:t>
            </a:r>
            <a:r>
              <a:rPr lang="en-US" dirty="0" err="1"/>
              <a:t>CGH</a:t>
            </a:r>
            <a:r>
              <a:rPr lang="en-US" dirty="0"/>
              <a:t>) a phase or amplitude only pattern in reciprocal plane can be used to create an approximation of the desired phase in the image plane</a:t>
            </a:r>
          </a:p>
        </p:txBody>
      </p:sp>
      <p:sp>
        <p:nvSpPr>
          <p:cNvPr id="4" name="TextBox 3"/>
          <p:cNvSpPr txBox="1"/>
          <p:nvPr/>
        </p:nvSpPr>
        <p:spPr>
          <a:xfrm>
            <a:off x="2855643" y="6021291"/>
            <a:ext cx="5633799" cy="461665"/>
          </a:xfrm>
          <a:prstGeom prst="rect">
            <a:avLst/>
          </a:prstGeom>
          <a:noFill/>
        </p:spPr>
        <p:txBody>
          <a:bodyPr wrap="none" rtlCol="0">
            <a:spAutoFit/>
          </a:bodyPr>
          <a:lstStyle/>
          <a:p>
            <a:r>
              <a:rPr lang="en-US" sz="1200" dirty="0"/>
              <a:t>e.g. </a:t>
            </a:r>
            <a:r>
              <a:rPr lang="en-US" sz="1200" dirty="0" err="1"/>
              <a:t>Fienup</a:t>
            </a:r>
            <a:r>
              <a:rPr lang="en-US" sz="1200" dirty="0"/>
              <a:t> Optical Engineering 1980, or </a:t>
            </a:r>
            <a:r>
              <a:rPr lang="en-US" sz="1200" dirty="0" err="1"/>
              <a:t>Gerzberg</a:t>
            </a:r>
            <a:r>
              <a:rPr lang="en-US" sz="1200" dirty="0"/>
              <a:t> Saxton </a:t>
            </a:r>
            <a:r>
              <a:rPr lang="en-US" sz="1200" dirty="0" err="1"/>
              <a:t>Optik</a:t>
            </a:r>
            <a:r>
              <a:rPr lang="en-US" sz="1200" dirty="0"/>
              <a:t> 1971, </a:t>
            </a:r>
            <a:r>
              <a:rPr lang="en-US" sz="1200" dirty="0" err="1"/>
              <a:t>Golub</a:t>
            </a:r>
            <a:r>
              <a:rPr lang="en-US" sz="1200" dirty="0"/>
              <a:t>….</a:t>
            </a:r>
          </a:p>
          <a:p>
            <a:r>
              <a:rPr lang="en-US" sz="1200" dirty="0"/>
              <a:t>See also Noise shaping/ dithering/ …</a:t>
            </a:r>
          </a:p>
        </p:txBody>
      </p:sp>
      <p:pic>
        <p:nvPicPr>
          <p:cNvPr id="5" name="Picture 4"/>
          <p:cNvPicPr>
            <a:picLocks noChangeAspect="1"/>
          </p:cNvPicPr>
          <p:nvPr/>
        </p:nvPicPr>
        <p:blipFill>
          <a:blip r:embed="rId3"/>
          <a:stretch>
            <a:fillRect/>
          </a:stretch>
        </p:blipFill>
        <p:spPr>
          <a:xfrm>
            <a:off x="2063552" y="2492896"/>
            <a:ext cx="3672408" cy="3433552"/>
          </a:xfrm>
          <a:prstGeom prst="rect">
            <a:avLst/>
          </a:prstGeom>
        </p:spPr>
      </p:pic>
      <p:pic>
        <p:nvPicPr>
          <p:cNvPr id="6" name="Picture 5"/>
          <p:cNvPicPr>
            <a:picLocks noChangeAspect="1"/>
          </p:cNvPicPr>
          <p:nvPr/>
        </p:nvPicPr>
        <p:blipFill>
          <a:blip r:embed="rId4"/>
          <a:stretch>
            <a:fillRect/>
          </a:stretch>
        </p:blipFill>
        <p:spPr>
          <a:xfrm>
            <a:off x="5807968" y="2492896"/>
            <a:ext cx="3327400" cy="317500"/>
          </a:xfrm>
          <a:prstGeom prst="rect">
            <a:avLst/>
          </a:prstGeom>
        </p:spPr>
      </p:pic>
    </p:spTree>
    <p:extLst>
      <p:ext uri="{BB962C8B-B14F-4D97-AF65-F5344CB8AC3E}">
        <p14:creationId xmlns:p14="http://schemas.microsoft.com/office/powerpoint/2010/main" val="1520342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Circular aperture (normal STEM)</a:t>
            </a:r>
          </a:p>
        </p:txBody>
      </p:sp>
      <p:pic>
        <p:nvPicPr>
          <p:cNvPr id="4" name="Picture 3"/>
          <p:cNvPicPr>
            <a:picLocks noChangeAspect="1"/>
          </p:cNvPicPr>
          <p:nvPr/>
        </p:nvPicPr>
        <p:blipFill>
          <a:blip r:embed="rId3"/>
          <a:stretch>
            <a:fillRect/>
          </a:stretch>
        </p:blipFill>
        <p:spPr>
          <a:xfrm>
            <a:off x="1542738" y="765177"/>
            <a:ext cx="6730052" cy="504008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817119" y="5843141"/>
                <a:ext cx="2103140" cy="5539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𝑑</m:t>
                      </m:r>
                      <m:r>
                        <a:rPr lang="en-GB" i="1" baseline="-25000">
                          <a:latin typeface="Cambria Math" panose="02040503050406030204" pitchFamily="18" charset="0"/>
                        </a:rPr>
                        <m:t>50</m:t>
                      </m:r>
                      <m:r>
                        <a:rPr lang="en-GB" i="1">
                          <a:latin typeface="Cambria Math" panose="02040503050406030204" pitchFamily="18" charset="0"/>
                        </a:rPr>
                        <m:t>=</m:t>
                      </m:r>
                      <m:r>
                        <a:rPr lang="en-GB" i="1">
                          <a:latin typeface="Cambria Math" panose="02040503050406030204" pitchFamily="18" charset="0"/>
                        </a:rPr>
                        <m:t>𝞴</m:t>
                      </m:r>
                      <m:r>
                        <a:rPr lang="en-GB" i="1">
                          <a:latin typeface="Cambria Math" panose="02040503050406030204" pitchFamily="18" charset="0"/>
                        </a:rPr>
                        <m:t>/</m:t>
                      </m:r>
                      <m:r>
                        <m:rPr>
                          <m:sty m:val="p"/>
                        </m:rPr>
                        <a:rPr lang="el-GR" i="1">
                          <a:latin typeface="Cambria Math" panose="02040503050406030204" pitchFamily="18" charset="0"/>
                        </a:rPr>
                        <m:t>α</m:t>
                      </m:r>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2817119" y="5843141"/>
                <a:ext cx="2103140" cy="553998"/>
              </a:xfrm>
              <a:prstGeom prst="rect">
                <a:avLst/>
              </a:prstGeom>
              <a:blipFill>
                <a:blip r:embed="rId4"/>
                <a:stretch>
                  <a:fillRect b="-1111"/>
                </a:stretch>
              </a:blipFill>
            </p:spPr>
            <p:txBody>
              <a:bodyPr/>
              <a:lstStyle/>
              <a:p>
                <a:r>
                  <a:rPr lang="en-US">
                    <a:noFill/>
                  </a:rPr>
                  <a:t> </a:t>
                </a:r>
              </a:p>
            </p:txBody>
          </p:sp>
        </mc:Fallback>
      </mc:AlternateContent>
      <p:sp>
        <p:nvSpPr>
          <p:cNvPr id="6" name="TextBox 5"/>
          <p:cNvSpPr txBox="1"/>
          <p:nvPr/>
        </p:nvSpPr>
        <p:spPr>
          <a:xfrm>
            <a:off x="5015880" y="5989392"/>
            <a:ext cx="2873094" cy="400110"/>
          </a:xfrm>
          <a:prstGeom prst="rect">
            <a:avLst/>
          </a:prstGeom>
          <a:noFill/>
        </p:spPr>
        <p:txBody>
          <a:bodyPr wrap="none" rtlCol="0">
            <a:spAutoFit/>
          </a:bodyPr>
          <a:lstStyle/>
          <a:p>
            <a:r>
              <a:rPr lang="en-GB" sz="2000" dirty="0"/>
              <a:t>Diffraction limited probe</a:t>
            </a:r>
          </a:p>
        </p:txBody>
      </p:sp>
      <p:pic>
        <p:nvPicPr>
          <p:cNvPr id="7" name="Picture 6"/>
          <p:cNvPicPr>
            <a:picLocks noChangeAspect="1"/>
          </p:cNvPicPr>
          <p:nvPr/>
        </p:nvPicPr>
        <p:blipFill>
          <a:blip r:embed="rId5"/>
          <a:stretch>
            <a:fillRect/>
          </a:stretch>
        </p:blipFill>
        <p:spPr>
          <a:xfrm>
            <a:off x="7248131" y="949304"/>
            <a:ext cx="3824429" cy="2864088"/>
          </a:xfrm>
          <a:prstGeom prst="rect">
            <a:avLst/>
          </a:prstGeom>
        </p:spPr>
      </p:pic>
      <p:sp>
        <p:nvSpPr>
          <p:cNvPr id="8" name="TextBox 7"/>
          <p:cNvSpPr txBox="1"/>
          <p:nvPr/>
        </p:nvSpPr>
        <p:spPr>
          <a:xfrm>
            <a:off x="7738438" y="3933056"/>
            <a:ext cx="4453562" cy="1569660"/>
          </a:xfrm>
          <a:prstGeom prst="rect">
            <a:avLst/>
          </a:prstGeom>
          <a:solidFill>
            <a:srgbClr val="FFFF00"/>
          </a:solidFill>
        </p:spPr>
        <p:txBody>
          <a:bodyPr wrap="square" rtlCol="0">
            <a:spAutoFit/>
          </a:bodyPr>
          <a:lstStyle/>
          <a:p>
            <a:r>
              <a:rPr lang="en-GB" sz="2400" dirty="0"/>
              <a:t>All beams </a:t>
            </a:r>
          </a:p>
          <a:p>
            <a:r>
              <a:rPr lang="en-GB" sz="2400" dirty="0">
                <a:hlinkClick r:id="rId6"/>
              </a:rPr>
              <a:t>https://github.com/joverbee/qem_tutorial</a:t>
            </a:r>
            <a:endParaRPr lang="en-GB" sz="2400" dirty="0"/>
          </a:p>
          <a:p>
            <a:r>
              <a:rPr lang="en-GB" sz="2400" dirty="0"/>
              <a:t>Check it out and have fun!</a:t>
            </a:r>
          </a:p>
        </p:txBody>
      </p:sp>
    </p:spTree>
    <p:extLst>
      <p:ext uri="{BB962C8B-B14F-4D97-AF65-F5344CB8AC3E}">
        <p14:creationId xmlns:p14="http://schemas.microsoft.com/office/powerpoint/2010/main" val="3525045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latin typeface="Verdana" charset="0"/>
              </a:rPr>
              <a:t>Vortices in waves</a:t>
            </a:r>
            <a:endParaRPr lang="nl-NL" dirty="0">
              <a:latin typeface="Verdana" charset="0"/>
            </a:endParaRPr>
          </a:p>
        </p:txBody>
      </p:sp>
      <p:sp>
        <p:nvSpPr>
          <p:cNvPr id="76805" name="Oval 5"/>
          <p:cNvSpPr>
            <a:spLocks noChangeArrowheads="1"/>
          </p:cNvSpPr>
          <p:nvPr/>
        </p:nvSpPr>
        <p:spPr bwMode="auto">
          <a:xfrm>
            <a:off x="5448300" y="1125538"/>
            <a:ext cx="431800" cy="1871662"/>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p>
        </p:txBody>
      </p:sp>
      <p:grpSp>
        <p:nvGrpSpPr>
          <p:cNvPr id="76837" name="Group 37"/>
          <p:cNvGrpSpPr>
            <a:grpSpLocks/>
          </p:cNvGrpSpPr>
          <p:nvPr/>
        </p:nvGrpSpPr>
        <p:grpSpPr bwMode="auto">
          <a:xfrm>
            <a:off x="2279650" y="1268413"/>
            <a:ext cx="1295400" cy="1655762"/>
            <a:chOff x="476" y="799"/>
            <a:chExt cx="816" cy="1043"/>
          </a:xfrm>
        </p:grpSpPr>
        <p:sp>
          <p:nvSpPr>
            <p:cNvPr id="5152" name="Line 4"/>
            <p:cNvSpPr>
              <a:spLocks noChangeShapeType="1"/>
            </p:cNvSpPr>
            <p:nvPr/>
          </p:nvSpPr>
          <p:spPr bwMode="auto">
            <a:xfrm>
              <a:off x="476"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3" name="Line 9"/>
            <p:cNvSpPr>
              <a:spLocks noChangeShapeType="1"/>
            </p:cNvSpPr>
            <p:nvPr/>
          </p:nvSpPr>
          <p:spPr bwMode="auto">
            <a:xfrm>
              <a:off x="612"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4" name="Line 10"/>
            <p:cNvSpPr>
              <a:spLocks noChangeShapeType="1"/>
            </p:cNvSpPr>
            <p:nvPr/>
          </p:nvSpPr>
          <p:spPr bwMode="auto">
            <a:xfrm>
              <a:off x="748"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5" name="Line 11"/>
            <p:cNvSpPr>
              <a:spLocks noChangeShapeType="1"/>
            </p:cNvSpPr>
            <p:nvPr/>
          </p:nvSpPr>
          <p:spPr bwMode="auto">
            <a:xfrm>
              <a:off x="884"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6" name="Line 12"/>
            <p:cNvSpPr>
              <a:spLocks noChangeShapeType="1"/>
            </p:cNvSpPr>
            <p:nvPr/>
          </p:nvSpPr>
          <p:spPr bwMode="auto">
            <a:xfrm>
              <a:off x="1020"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7" name="Line 13"/>
            <p:cNvSpPr>
              <a:spLocks noChangeShapeType="1"/>
            </p:cNvSpPr>
            <p:nvPr/>
          </p:nvSpPr>
          <p:spPr bwMode="auto">
            <a:xfrm>
              <a:off x="1156"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8" name="Line 14"/>
            <p:cNvSpPr>
              <a:spLocks noChangeShapeType="1"/>
            </p:cNvSpPr>
            <p:nvPr/>
          </p:nvSpPr>
          <p:spPr bwMode="auto">
            <a:xfrm>
              <a:off x="1292" y="799"/>
              <a:ext cx="0" cy="104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6838" name="Group 38"/>
          <p:cNvGrpSpPr>
            <a:grpSpLocks/>
          </p:cNvGrpSpPr>
          <p:nvPr/>
        </p:nvGrpSpPr>
        <p:grpSpPr bwMode="auto">
          <a:xfrm>
            <a:off x="6167441" y="1268413"/>
            <a:ext cx="1368425" cy="1655762"/>
            <a:chOff x="2925" y="799"/>
            <a:chExt cx="862" cy="1043"/>
          </a:xfrm>
        </p:grpSpPr>
        <p:sp>
          <p:nvSpPr>
            <p:cNvPr id="5146" name="Arc 8"/>
            <p:cNvSpPr>
              <a:spLocks/>
            </p:cNvSpPr>
            <p:nvPr/>
          </p:nvSpPr>
          <p:spPr bwMode="auto">
            <a:xfrm flipH="1">
              <a:off x="2925"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7" name="Arc 15"/>
            <p:cNvSpPr>
              <a:spLocks/>
            </p:cNvSpPr>
            <p:nvPr/>
          </p:nvSpPr>
          <p:spPr bwMode="auto">
            <a:xfrm flipH="1">
              <a:off x="3061"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8" name="Arc 16"/>
            <p:cNvSpPr>
              <a:spLocks/>
            </p:cNvSpPr>
            <p:nvPr/>
          </p:nvSpPr>
          <p:spPr bwMode="auto">
            <a:xfrm flipH="1">
              <a:off x="3197"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9" name="Arc 17"/>
            <p:cNvSpPr>
              <a:spLocks/>
            </p:cNvSpPr>
            <p:nvPr/>
          </p:nvSpPr>
          <p:spPr bwMode="auto">
            <a:xfrm flipH="1">
              <a:off x="3333"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 name="Arc 18"/>
            <p:cNvSpPr>
              <a:spLocks/>
            </p:cNvSpPr>
            <p:nvPr/>
          </p:nvSpPr>
          <p:spPr bwMode="auto">
            <a:xfrm flipH="1">
              <a:off x="3469"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 name="Arc 19"/>
            <p:cNvSpPr>
              <a:spLocks/>
            </p:cNvSpPr>
            <p:nvPr/>
          </p:nvSpPr>
          <p:spPr bwMode="auto">
            <a:xfrm flipH="1">
              <a:off x="3605" y="799"/>
              <a:ext cx="182" cy="1043"/>
            </a:xfrm>
            <a:custGeom>
              <a:avLst/>
              <a:gdLst>
                <a:gd name="T0" fmla="*/ 0 w 21600"/>
                <a:gd name="T1" fmla="*/ 0 h 32215"/>
                <a:gd name="T2" fmla="*/ 0 w 21600"/>
                <a:gd name="T3" fmla="*/ 1 h 32215"/>
                <a:gd name="T4" fmla="*/ 0 w 21600"/>
                <a:gd name="T5" fmla="*/ 1 h 32215"/>
                <a:gd name="T6" fmla="*/ 0 60000 65536"/>
                <a:gd name="T7" fmla="*/ 0 60000 65536"/>
                <a:gd name="T8" fmla="*/ 0 60000 65536"/>
              </a:gdLst>
              <a:ahLst/>
              <a:cxnLst>
                <a:cxn ang="T6">
                  <a:pos x="T0" y="T1"/>
                </a:cxn>
                <a:cxn ang="T7">
                  <a:pos x="T2" y="T3"/>
                </a:cxn>
                <a:cxn ang="T8">
                  <a:pos x="T4" y="T5"/>
                </a:cxn>
              </a:cxnLst>
              <a:rect l="0" t="0" r="r" b="b"/>
              <a:pathLst>
                <a:path w="21600" h="32215" fill="none" extrusionOk="0">
                  <a:moveTo>
                    <a:pt x="15067" y="-1"/>
                  </a:moveTo>
                  <a:cubicBezTo>
                    <a:pt x="19243" y="4066"/>
                    <a:pt x="21600" y="9647"/>
                    <a:pt x="21600" y="15477"/>
                  </a:cubicBezTo>
                  <a:cubicBezTo>
                    <a:pt x="21600" y="21967"/>
                    <a:pt x="18681" y="28113"/>
                    <a:pt x="13652" y="32215"/>
                  </a:cubicBezTo>
                </a:path>
                <a:path w="21600" h="32215" stroke="0" extrusionOk="0">
                  <a:moveTo>
                    <a:pt x="15067" y="-1"/>
                  </a:moveTo>
                  <a:cubicBezTo>
                    <a:pt x="19243" y="4066"/>
                    <a:pt x="21600" y="9647"/>
                    <a:pt x="21600" y="15477"/>
                  </a:cubicBezTo>
                  <a:cubicBezTo>
                    <a:pt x="21600" y="21967"/>
                    <a:pt x="18681" y="28113"/>
                    <a:pt x="13652" y="32215"/>
                  </a:cubicBezTo>
                  <a:lnTo>
                    <a:pt x="0" y="15477"/>
                  </a:lnTo>
                  <a:lnTo>
                    <a:pt x="15067" y="-1"/>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20" name="Text Box 20"/>
          <p:cNvSpPr txBox="1">
            <a:spLocks noChangeArrowheads="1"/>
          </p:cNvSpPr>
          <p:nvPr/>
        </p:nvSpPr>
        <p:spPr bwMode="auto">
          <a:xfrm>
            <a:off x="4224338" y="908050"/>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e</a:t>
            </a:r>
            <a:r>
              <a:rPr lang="en-US" baseline="30000"/>
              <a:t>ikz</a:t>
            </a:r>
            <a:endParaRPr lang="nl-NL" baseline="30000"/>
          </a:p>
        </p:txBody>
      </p:sp>
      <p:sp>
        <p:nvSpPr>
          <p:cNvPr id="76821" name="Text Box 21"/>
          <p:cNvSpPr txBox="1">
            <a:spLocks noChangeArrowheads="1"/>
          </p:cNvSpPr>
          <p:nvPr/>
        </p:nvSpPr>
        <p:spPr bwMode="auto">
          <a:xfrm>
            <a:off x="7751766" y="981075"/>
            <a:ext cx="244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e</a:t>
            </a:r>
            <a:r>
              <a:rPr lang="en-US" baseline="30000"/>
              <a:t>i</a:t>
            </a:r>
            <a:r>
              <a:rPr lang="en-US" baseline="30000">
                <a:latin typeface="Symbol" charset="0"/>
              </a:rPr>
              <a:t>c</a:t>
            </a:r>
            <a:r>
              <a:rPr lang="en-US" baseline="30000"/>
              <a:t>(x,y)</a:t>
            </a:r>
            <a:r>
              <a:rPr lang="en-US"/>
              <a:t>e</a:t>
            </a:r>
            <a:r>
              <a:rPr lang="en-US" baseline="30000"/>
              <a:t>ikz</a:t>
            </a:r>
            <a:endParaRPr lang="nl-NL" baseline="30000"/>
          </a:p>
        </p:txBody>
      </p:sp>
      <p:grpSp>
        <p:nvGrpSpPr>
          <p:cNvPr id="76842" name="Group 42"/>
          <p:cNvGrpSpPr>
            <a:grpSpLocks/>
          </p:cNvGrpSpPr>
          <p:nvPr/>
        </p:nvGrpSpPr>
        <p:grpSpPr bwMode="auto">
          <a:xfrm>
            <a:off x="5016503" y="3429000"/>
            <a:ext cx="1558925" cy="2946400"/>
            <a:chOff x="2200" y="2160"/>
            <a:chExt cx="982" cy="1856"/>
          </a:xfrm>
        </p:grpSpPr>
        <p:pic>
          <p:nvPicPr>
            <p:cNvPr id="5143" name="Picture 6" descr="sp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27" y="2433"/>
              <a:ext cx="147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Line 7"/>
            <p:cNvSpPr>
              <a:spLocks noChangeShapeType="1"/>
            </p:cNvSpPr>
            <p:nvPr/>
          </p:nvSpPr>
          <p:spPr bwMode="auto">
            <a:xfrm rot="-5400000">
              <a:off x="2832" y="3201"/>
              <a:ext cx="0" cy="368"/>
            </a:xfrm>
            <a:prstGeom prst="line">
              <a:avLst/>
            </a:prstGeom>
            <a:noFill/>
            <a:ln w="2857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5145" name="Text Box 8"/>
            <p:cNvSpPr txBox="1">
              <a:spLocks noChangeArrowheads="1"/>
            </p:cNvSpPr>
            <p:nvPr/>
          </p:nvSpPr>
          <p:spPr bwMode="auto">
            <a:xfrm>
              <a:off x="2653" y="3612"/>
              <a:ext cx="52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latin typeface="Script MT Bold" charset="0"/>
                </a:rPr>
                <a:t>l</a:t>
              </a:r>
              <a:r>
                <a:rPr lang="en-US"/>
                <a:t>2</a:t>
              </a:r>
              <a:r>
                <a:rPr lang="el-GR">
                  <a:sym typeface="Symbol" charset="0"/>
                </a:rPr>
                <a:t></a:t>
              </a:r>
            </a:p>
          </p:txBody>
        </p:sp>
      </p:grpSp>
      <p:pic>
        <p:nvPicPr>
          <p:cNvPr id="76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644900"/>
            <a:ext cx="302895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6825" name="Text Box 25"/>
          <p:cNvSpPr txBox="1">
            <a:spLocks noChangeArrowheads="1"/>
          </p:cNvSpPr>
          <p:nvPr/>
        </p:nvSpPr>
        <p:spPr bwMode="auto">
          <a:xfrm>
            <a:off x="8256591" y="3292475"/>
            <a:ext cx="244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e</a:t>
            </a:r>
            <a:r>
              <a:rPr lang="en-US" baseline="30000"/>
              <a:t>i</a:t>
            </a:r>
            <a:r>
              <a:rPr lang="en-US" baseline="30000">
                <a:latin typeface="Script MT Bold" charset="0"/>
              </a:rPr>
              <a:t>l</a:t>
            </a:r>
            <a:r>
              <a:rPr lang="en-US" baseline="30000">
                <a:latin typeface="Symbol" charset="0"/>
              </a:rPr>
              <a:t>f</a:t>
            </a:r>
            <a:r>
              <a:rPr lang="en-US"/>
              <a:t>e</a:t>
            </a:r>
            <a:r>
              <a:rPr lang="en-US" baseline="30000"/>
              <a:t>ikz</a:t>
            </a:r>
            <a:endParaRPr lang="nl-NL" baseline="30000"/>
          </a:p>
        </p:txBody>
      </p:sp>
      <p:grpSp>
        <p:nvGrpSpPr>
          <p:cNvPr id="76839" name="Group 39"/>
          <p:cNvGrpSpPr>
            <a:grpSpLocks/>
          </p:cNvGrpSpPr>
          <p:nvPr/>
        </p:nvGrpSpPr>
        <p:grpSpPr bwMode="auto">
          <a:xfrm>
            <a:off x="2133603" y="3860800"/>
            <a:ext cx="1801813" cy="1657350"/>
            <a:chOff x="384" y="2432"/>
            <a:chExt cx="1135" cy="1044"/>
          </a:xfrm>
        </p:grpSpPr>
        <p:sp>
          <p:nvSpPr>
            <p:cNvPr id="5137" name="Oval 26"/>
            <p:cNvSpPr>
              <a:spLocks noChangeArrowheads="1"/>
            </p:cNvSpPr>
            <p:nvPr/>
          </p:nvSpPr>
          <p:spPr bwMode="auto">
            <a:xfrm>
              <a:off x="1292"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sp>
          <p:nvSpPr>
            <p:cNvPr id="5138" name="Oval 29"/>
            <p:cNvSpPr>
              <a:spLocks noChangeArrowheads="1"/>
            </p:cNvSpPr>
            <p:nvPr/>
          </p:nvSpPr>
          <p:spPr bwMode="auto">
            <a:xfrm>
              <a:off x="1110"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sp>
          <p:nvSpPr>
            <p:cNvPr id="5139" name="Oval 30"/>
            <p:cNvSpPr>
              <a:spLocks noChangeArrowheads="1"/>
            </p:cNvSpPr>
            <p:nvPr/>
          </p:nvSpPr>
          <p:spPr bwMode="auto">
            <a:xfrm>
              <a:off x="929"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sp>
          <p:nvSpPr>
            <p:cNvPr id="5140" name="Oval 31"/>
            <p:cNvSpPr>
              <a:spLocks noChangeArrowheads="1"/>
            </p:cNvSpPr>
            <p:nvPr/>
          </p:nvSpPr>
          <p:spPr bwMode="auto">
            <a:xfrm>
              <a:off x="747"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sp>
          <p:nvSpPr>
            <p:cNvPr id="5141" name="Oval 32"/>
            <p:cNvSpPr>
              <a:spLocks noChangeArrowheads="1"/>
            </p:cNvSpPr>
            <p:nvPr/>
          </p:nvSpPr>
          <p:spPr bwMode="auto">
            <a:xfrm>
              <a:off x="566"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sp>
          <p:nvSpPr>
            <p:cNvPr id="5142" name="Oval 33"/>
            <p:cNvSpPr>
              <a:spLocks noChangeArrowheads="1"/>
            </p:cNvSpPr>
            <p:nvPr/>
          </p:nvSpPr>
          <p:spPr bwMode="auto">
            <a:xfrm>
              <a:off x="384" y="2432"/>
              <a:ext cx="227" cy="1044"/>
            </a:xfrm>
            <a:prstGeom prst="ellipse">
              <a:avLst/>
            </a:prstGeom>
            <a:solidFill>
              <a:srgbClr val="FF0000"/>
            </a:solidFill>
            <a:ln w="9525">
              <a:solidFill>
                <a:schemeClr val="tx1"/>
              </a:solidFill>
              <a:round/>
              <a:headEnd/>
              <a:tailEnd/>
            </a:ln>
            <a:effectLst>
              <a:outerShdw blurRad="63500" dist="107763" dir="18900000" algn="ctr" rotWithShape="0">
                <a:schemeClr val="tx1">
                  <a:alpha val="50000"/>
                </a:schemeClr>
              </a:outerShdw>
            </a:effectLst>
          </p:spPr>
          <p:txBody>
            <a:bodyPr wrap="none" anchor="ctr"/>
            <a:lstStyle/>
            <a:p>
              <a:pPr eaLnBrk="0" hangingPunct="0"/>
              <a:endParaRPr lang="en-US"/>
            </a:p>
          </p:txBody>
        </p:sp>
      </p:grpSp>
      <p:sp>
        <p:nvSpPr>
          <p:cNvPr id="76834" name="Text Box 34"/>
          <p:cNvSpPr txBox="1">
            <a:spLocks noChangeArrowheads="1"/>
          </p:cNvSpPr>
          <p:nvPr/>
        </p:nvSpPr>
        <p:spPr bwMode="auto">
          <a:xfrm>
            <a:off x="7262816" y="5373691"/>
            <a:ext cx="3405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US" sz="2000"/>
              <a:t>Phase singularity in center</a:t>
            </a:r>
          </a:p>
        </p:txBody>
      </p:sp>
      <p:sp>
        <p:nvSpPr>
          <p:cNvPr id="76835" name="Text Box 35"/>
          <p:cNvSpPr txBox="1">
            <a:spLocks noChangeArrowheads="1"/>
          </p:cNvSpPr>
          <p:nvPr/>
        </p:nvSpPr>
        <p:spPr bwMode="auto">
          <a:xfrm>
            <a:off x="7354888" y="1989141"/>
            <a:ext cx="33131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US" sz="2000"/>
              <a:t>Continuous deformation of wavefronts</a:t>
            </a:r>
            <a:endParaRPr lang="nl-NL" sz="2000"/>
          </a:p>
        </p:txBody>
      </p:sp>
      <p:sp>
        <p:nvSpPr>
          <p:cNvPr id="76836" name="Text Box 36"/>
          <p:cNvSpPr txBox="1">
            <a:spLocks noChangeArrowheads="1"/>
          </p:cNvSpPr>
          <p:nvPr/>
        </p:nvSpPr>
        <p:spPr bwMode="auto">
          <a:xfrm>
            <a:off x="4224338" y="3292475"/>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e</a:t>
            </a:r>
            <a:r>
              <a:rPr lang="en-US" baseline="30000"/>
              <a:t>ikz</a:t>
            </a:r>
            <a:endParaRPr lang="nl-NL" baseline="30000"/>
          </a:p>
        </p:txBody>
      </p:sp>
      <p:sp>
        <p:nvSpPr>
          <p:cNvPr id="76840" name="Line 40"/>
          <p:cNvSpPr>
            <a:spLocks noChangeShapeType="1"/>
          </p:cNvSpPr>
          <p:nvPr/>
        </p:nvSpPr>
        <p:spPr bwMode="auto">
          <a:xfrm>
            <a:off x="1992316" y="2133600"/>
            <a:ext cx="2447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841" name="Line 41"/>
          <p:cNvSpPr>
            <a:spLocks noChangeShapeType="1"/>
          </p:cNvSpPr>
          <p:nvPr/>
        </p:nvSpPr>
        <p:spPr bwMode="auto">
          <a:xfrm>
            <a:off x="1919291" y="4652963"/>
            <a:ext cx="2447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28422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8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68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8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8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684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8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8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83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68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8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P spid="76820" grpId="0"/>
      <p:bldP spid="76821" grpId="0"/>
      <p:bldP spid="76825" grpId="0"/>
      <p:bldP spid="76834" grpId="0"/>
      <p:bldP spid="76835" grpId="0"/>
      <p:bldP spid="76836" grpId="0"/>
      <p:bldP spid="76840" grpId="0" animBg="1"/>
      <p:bldP spid="768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atin typeface="Verdana" charset="0"/>
              </a:rPr>
              <a:t>Vortex beams</a:t>
            </a:r>
          </a:p>
        </p:txBody>
      </p:sp>
      <p:pic>
        <p:nvPicPr>
          <p:cNvPr id="6147" name="Picture 5" descr="wavefro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08053"/>
            <a:ext cx="91440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7"/>
          <p:cNvSpPr txBox="1">
            <a:spLocks noChangeArrowheads="1"/>
          </p:cNvSpPr>
          <p:nvPr/>
        </p:nvSpPr>
        <p:spPr bwMode="auto">
          <a:xfrm>
            <a:off x="2063753" y="4437063"/>
            <a:ext cx="38084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US" sz="2400">
                <a:latin typeface="Times New Roman" charset="0"/>
              </a:rPr>
              <a:t>helical phase=vortex beam</a:t>
            </a:r>
          </a:p>
          <a:p>
            <a:r>
              <a:rPr lang="en-US" sz="2400">
                <a:latin typeface="Times New Roman" charset="0"/>
              </a:rPr>
              <a:t>carries angular momentum </a:t>
            </a:r>
            <a:r>
              <a:rPr lang="en-US" sz="2400">
                <a:latin typeface="Script MT Bold" charset="0"/>
              </a:rPr>
              <a:t>l</a:t>
            </a:r>
            <a:r>
              <a:rPr lang="en-US" sz="2400">
                <a:latin typeface="Times New Roman" charset="0"/>
                <a:cs typeface="Times New Roman" charset="0"/>
              </a:rPr>
              <a:t>ħ</a:t>
            </a:r>
          </a:p>
          <a:p>
            <a:r>
              <a:rPr lang="en-US" sz="2400">
                <a:latin typeface="Times New Roman" charset="0"/>
                <a:cs typeface="Times New Roman" charset="0"/>
              </a:rPr>
              <a:t>topological charge </a:t>
            </a:r>
            <a:r>
              <a:rPr lang="en-US" sz="2400">
                <a:latin typeface="Script MT Bold" charset="0"/>
              </a:rPr>
              <a:t>l</a:t>
            </a:r>
            <a:endParaRPr lang="en-US" sz="2400">
              <a:latin typeface="Times New Roman" charset="0"/>
              <a:cs typeface="Times New Roman" charset="0"/>
            </a:endParaRPr>
          </a:p>
        </p:txBody>
      </p:sp>
      <p:sp>
        <p:nvSpPr>
          <p:cNvPr id="6149" name="Text Box 8"/>
          <p:cNvSpPr txBox="1">
            <a:spLocks noChangeArrowheads="1"/>
          </p:cNvSpPr>
          <p:nvPr/>
        </p:nvSpPr>
        <p:spPr bwMode="auto">
          <a:xfrm>
            <a:off x="6311903" y="4508503"/>
            <a:ext cx="4105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sz="2400">
                <a:latin typeface="Times New Roman" charset="0"/>
              </a:rPr>
              <a:t>OAM (vorticity) </a:t>
            </a:r>
          </a:p>
          <a:p>
            <a:pPr>
              <a:spcBef>
                <a:spcPct val="50000"/>
              </a:spcBef>
            </a:pPr>
            <a:r>
              <a:rPr lang="en-US" sz="2400">
                <a:latin typeface="Times New Roman" charset="0"/>
              </a:rPr>
              <a:t>vs. SAM (polarisation)</a:t>
            </a:r>
          </a:p>
        </p:txBody>
      </p:sp>
      <p:sp>
        <p:nvSpPr>
          <p:cNvPr id="2" name="TextBox 1"/>
          <p:cNvSpPr txBox="1"/>
          <p:nvPr/>
        </p:nvSpPr>
        <p:spPr>
          <a:xfrm>
            <a:off x="2567608" y="5733256"/>
            <a:ext cx="4115580" cy="369332"/>
          </a:xfrm>
          <a:prstGeom prst="rect">
            <a:avLst/>
          </a:prstGeom>
          <a:noFill/>
        </p:spPr>
        <p:txBody>
          <a:bodyPr wrap="none" rtlCol="0">
            <a:spAutoFit/>
          </a:bodyPr>
          <a:lstStyle/>
          <a:p>
            <a:r>
              <a:rPr lang="en-US" sz="1800" dirty="0"/>
              <a:t>K. </a:t>
            </a:r>
            <a:r>
              <a:rPr lang="en-US" sz="1800" dirty="0" err="1"/>
              <a:t>Bliokh</a:t>
            </a:r>
            <a:r>
              <a:rPr lang="en-US" sz="1800" dirty="0"/>
              <a:t> et al., PRL 99 (2007) 190404</a:t>
            </a:r>
          </a:p>
        </p:txBody>
      </p:sp>
      <p:sp>
        <p:nvSpPr>
          <p:cNvPr id="3" name="Rectangle 2"/>
          <p:cNvSpPr/>
          <p:nvPr/>
        </p:nvSpPr>
        <p:spPr>
          <a:xfrm>
            <a:off x="2567608" y="6023032"/>
            <a:ext cx="8100392" cy="646331"/>
          </a:xfrm>
          <a:prstGeom prst="rect">
            <a:avLst/>
          </a:prstGeom>
        </p:spPr>
        <p:txBody>
          <a:bodyPr wrap="square">
            <a:spAutoFit/>
          </a:bodyPr>
          <a:lstStyle/>
          <a:p>
            <a:r>
              <a:rPr lang="en-US" sz="1800" dirty="0"/>
              <a:t>P. </a:t>
            </a:r>
            <a:r>
              <a:rPr lang="en-US" sz="1800" dirty="0" err="1"/>
              <a:t>Schattschneider</a:t>
            </a:r>
            <a:r>
              <a:rPr lang="en-US" sz="1800" dirty="0"/>
              <a:t> and J. </a:t>
            </a:r>
            <a:r>
              <a:rPr lang="en-US" sz="1800" dirty="0" err="1"/>
              <a:t>Verbeeck</a:t>
            </a:r>
            <a:r>
              <a:rPr lang="en-US" sz="1800" dirty="0"/>
              <a:t> (2011) Theory of free electron vortices., </a:t>
            </a:r>
            <a:r>
              <a:rPr lang="en-US" sz="1800" dirty="0" err="1"/>
              <a:t>Ultramicroscopy</a:t>
            </a:r>
            <a:r>
              <a:rPr lang="en-US" sz="1800" dirty="0"/>
              <a:t>. 111, 1461–8.</a:t>
            </a:r>
          </a:p>
        </p:txBody>
      </p:sp>
    </p:spTree>
    <p:extLst>
      <p:ext uri="{BB962C8B-B14F-4D97-AF65-F5344CB8AC3E}">
        <p14:creationId xmlns:p14="http://schemas.microsoft.com/office/powerpoint/2010/main" val="198114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Vortex waves (singular optics)</a:t>
            </a:r>
          </a:p>
        </p:txBody>
      </p:sp>
      <p:pic>
        <p:nvPicPr>
          <p:cNvPr id="4" name="Picture 3"/>
          <p:cNvPicPr>
            <a:picLocks noChangeAspect="1"/>
          </p:cNvPicPr>
          <p:nvPr/>
        </p:nvPicPr>
        <p:blipFill>
          <a:blip r:embed="rId2"/>
          <a:stretch>
            <a:fillRect/>
          </a:stretch>
        </p:blipFill>
        <p:spPr>
          <a:xfrm>
            <a:off x="1703512" y="763451"/>
            <a:ext cx="6552728" cy="4907293"/>
          </a:xfrm>
          <a:prstGeom prst="rect">
            <a:avLst/>
          </a:prstGeom>
        </p:spPr>
      </p:pic>
      <p:pic>
        <p:nvPicPr>
          <p:cNvPr id="3" name="Picture 2"/>
          <p:cNvPicPr>
            <a:picLocks noChangeAspect="1"/>
          </p:cNvPicPr>
          <p:nvPr/>
        </p:nvPicPr>
        <p:blipFill>
          <a:blip r:embed="rId3"/>
          <a:stretch>
            <a:fillRect/>
          </a:stretch>
        </p:blipFill>
        <p:spPr>
          <a:xfrm>
            <a:off x="7392144" y="908720"/>
            <a:ext cx="3632124" cy="2720072"/>
          </a:xfrm>
          <a:prstGeom prst="rect">
            <a:avLst/>
          </a:prstGeom>
        </p:spPr>
      </p:pic>
    </p:spTree>
    <p:extLst>
      <p:ext uri="{BB962C8B-B14F-4D97-AF65-F5344CB8AC3E}">
        <p14:creationId xmlns:p14="http://schemas.microsoft.com/office/powerpoint/2010/main" val="274529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Size of a vortex beam</a:t>
            </a:r>
          </a:p>
        </p:txBody>
      </p:sp>
      <p:pic>
        <p:nvPicPr>
          <p:cNvPr id="4" name="Picture 3"/>
          <p:cNvPicPr>
            <a:picLocks noChangeAspect="1"/>
          </p:cNvPicPr>
          <p:nvPr/>
        </p:nvPicPr>
        <p:blipFill>
          <a:blip r:embed="rId2"/>
          <a:stretch>
            <a:fillRect/>
          </a:stretch>
        </p:blipFill>
        <p:spPr>
          <a:xfrm>
            <a:off x="2138667" y="765178"/>
            <a:ext cx="8424936" cy="4347451"/>
          </a:xfrm>
          <a:prstGeom prst="rect">
            <a:avLst/>
          </a:prstGeom>
        </p:spPr>
      </p:pic>
      <p:sp>
        <p:nvSpPr>
          <p:cNvPr id="5" name="Rectangle 4"/>
          <p:cNvSpPr/>
          <p:nvPr/>
        </p:nvSpPr>
        <p:spPr>
          <a:xfrm>
            <a:off x="2279576" y="5112629"/>
            <a:ext cx="8136904" cy="830997"/>
          </a:xfrm>
          <a:prstGeom prst="rect">
            <a:avLst/>
          </a:prstGeom>
        </p:spPr>
        <p:txBody>
          <a:bodyPr wrap="square">
            <a:spAutoFit/>
          </a:bodyPr>
          <a:lstStyle/>
          <a:p>
            <a:pPr marL="304800" indent="-304800"/>
            <a:r>
              <a:rPr lang="en-GB" sz="1200" dirty="0"/>
              <a:t>Verbeeck, Jo, Giulio </a:t>
            </a:r>
            <a:r>
              <a:rPr lang="en-GB" sz="1200" dirty="0" err="1"/>
              <a:t>Guzzinati</a:t>
            </a:r>
            <a:r>
              <a:rPr lang="en-GB" sz="1200" dirty="0"/>
              <a:t>, Laura Clark, Roeland Juchtmans, Ruben Van </a:t>
            </a:r>
            <a:r>
              <a:rPr lang="en-GB" sz="1200" dirty="0" err="1"/>
              <a:t>Boxem</a:t>
            </a:r>
            <a:r>
              <a:rPr lang="en-GB" sz="1200" dirty="0"/>
              <a:t>, He Tian, Armand Béché, Axel </a:t>
            </a:r>
            <a:r>
              <a:rPr lang="en-GB" sz="1200" dirty="0" err="1"/>
              <a:t>Lubk</a:t>
            </a:r>
            <a:r>
              <a:rPr lang="en-GB" sz="1200" dirty="0"/>
              <a:t>, and </a:t>
            </a:r>
            <a:r>
              <a:rPr lang="en-GB" sz="1200" dirty="0" err="1"/>
              <a:t>Gustaaf</a:t>
            </a:r>
            <a:r>
              <a:rPr lang="en-GB" sz="1200" dirty="0"/>
              <a:t> Van Tendeloo. 2014. “Shaping Electron Beams for the Generation of Innovative Measurements in the (S)TEM.” </a:t>
            </a:r>
            <a:r>
              <a:rPr lang="en-GB" sz="1200" dirty="0" err="1"/>
              <a:t>IF2013</a:t>
            </a:r>
            <a:r>
              <a:rPr lang="en-GB" sz="1200" dirty="0"/>
              <a:t>=1.639. </a:t>
            </a:r>
            <a:r>
              <a:rPr lang="en-GB" sz="1200" i="1" dirty="0" err="1"/>
              <a:t>Comptes</a:t>
            </a:r>
            <a:r>
              <a:rPr lang="en-GB" sz="1200" i="1" dirty="0"/>
              <a:t> </a:t>
            </a:r>
            <a:r>
              <a:rPr lang="en-GB" sz="1200" i="1" dirty="0" err="1"/>
              <a:t>Rendus</a:t>
            </a:r>
            <a:r>
              <a:rPr lang="en-GB" sz="1200" i="1" dirty="0"/>
              <a:t> Physique</a:t>
            </a:r>
            <a:r>
              <a:rPr lang="en-GB" sz="1200" dirty="0"/>
              <a:t> 15 (2–3): 190–99. </a:t>
            </a:r>
            <a:r>
              <a:rPr lang="en-GB" sz="1200" dirty="0" err="1"/>
              <a:t>doi:10.1016</a:t>
            </a:r>
            <a:r>
              <a:rPr lang="en-GB" sz="1200" dirty="0"/>
              <a:t>/</a:t>
            </a:r>
            <a:r>
              <a:rPr lang="en-GB" sz="1200" dirty="0" err="1"/>
              <a:t>j.crhy.2013.09.014</a:t>
            </a:r>
            <a:r>
              <a:rPr lang="en-GB" sz="1200" dirty="0"/>
              <a:t>.</a:t>
            </a:r>
          </a:p>
        </p:txBody>
      </p:sp>
      <mc:AlternateContent xmlns:mc="http://schemas.openxmlformats.org/markup-compatibility/2006" xmlns:a14="http://schemas.microsoft.com/office/drawing/2010/main">
        <mc:Choice Requires="a14">
          <p:sp>
            <p:nvSpPr>
              <p:cNvPr id="6" name="TextBox 5"/>
              <p:cNvSpPr txBox="1"/>
              <p:nvPr/>
            </p:nvSpPr>
            <p:spPr>
              <a:xfrm>
                <a:off x="2999656" y="6093296"/>
                <a:ext cx="4562082" cy="5539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𝑑</m:t>
                      </m:r>
                      <m:r>
                        <a:rPr lang="en-GB" i="1" baseline="-25000">
                          <a:latin typeface="Cambria Math" panose="02040503050406030204" pitchFamily="18" charset="0"/>
                        </a:rPr>
                        <m:t>50</m:t>
                      </m:r>
                      <m:r>
                        <a:rPr lang="en-GB" i="1">
                          <a:latin typeface="Cambria Math" panose="02040503050406030204" pitchFamily="18" charset="0"/>
                        </a:rPr>
                        <m:t>=</m:t>
                      </m:r>
                      <m:r>
                        <a:rPr lang="en-GB" i="1">
                          <a:latin typeface="Cambria Math" panose="02040503050406030204" pitchFamily="18" charset="0"/>
                        </a:rPr>
                        <m:t>𝑠𝑞𝑟𝑡</m:t>
                      </m:r>
                      <m:r>
                        <a:rPr lang="en-GB" i="1">
                          <a:latin typeface="Cambria Math" panose="02040503050406030204" pitchFamily="18" charset="0"/>
                        </a:rPr>
                        <m:t>(</m:t>
                      </m:r>
                      <m:r>
                        <a:rPr lang="en-GB" i="1">
                          <a:latin typeface="Cambria Math" panose="02040503050406030204" pitchFamily="18" charset="0"/>
                        </a:rPr>
                        <m:t>𝑚</m:t>
                      </m:r>
                      <m:r>
                        <a:rPr lang="en-GB" i="1">
                          <a:latin typeface="Cambria Math" panose="02040503050406030204" pitchFamily="18" charset="0"/>
                        </a:rPr>
                        <m:t>+1)</m:t>
                      </m:r>
                      <m:r>
                        <a:rPr lang="en-GB" i="1">
                          <a:latin typeface="Cambria Math" panose="02040503050406030204" pitchFamily="18" charset="0"/>
                        </a:rPr>
                        <m:t>𝞴</m:t>
                      </m:r>
                      <m:r>
                        <a:rPr lang="en-GB" i="1">
                          <a:latin typeface="Cambria Math" panose="02040503050406030204" pitchFamily="18" charset="0"/>
                        </a:rPr>
                        <m:t>/</m:t>
                      </m:r>
                      <m:r>
                        <m:rPr>
                          <m:sty m:val="p"/>
                        </m:rPr>
                        <a:rPr lang="el-GR" i="1">
                          <a:latin typeface="Cambria Math" panose="02040503050406030204" pitchFamily="18" charset="0"/>
                        </a:rPr>
                        <m:t>α</m:t>
                      </m:r>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2999656" y="6093296"/>
                <a:ext cx="4562082" cy="553998"/>
              </a:xfrm>
              <a:prstGeom prst="rect">
                <a:avLst/>
              </a:prstGeom>
              <a:blipFill>
                <a:blip r:embed="rId3"/>
                <a:stretch>
                  <a:fillRect b="-1111"/>
                </a:stretch>
              </a:blipFill>
            </p:spPr>
            <p:txBody>
              <a:bodyPr/>
              <a:lstStyle/>
              <a:p>
                <a:r>
                  <a:rPr lang="en-US">
                    <a:noFill/>
                  </a:rPr>
                  <a:t> </a:t>
                </a:r>
              </a:p>
            </p:txBody>
          </p:sp>
        </mc:Fallback>
      </mc:AlternateContent>
    </p:spTree>
    <p:extLst>
      <p:ext uri="{BB962C8B-B14F-4D97-AF65-F5344CB8AC3E}">
        <p14:creationId xmlns:p14="http://schemas.microsoft.com/office/powerpoint/2010/main" val="181651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Non diffractive beams</a:t>
            </a:r>
          </a:p>
        </p:txBody>
      </p:sp>
      <p:sp>
        <p:nvSpPr>
          <p:cNvPr id="3" name="Content Placeholder 2"/>
          <p:cNvSpPr>
            <a:spLocks noGrp="1"/>
          </p:cNvSpPr>
          <p:nvPr>
            <p:ph idx="1"/>
          </p:nvPr>
        </p:nvSpPr>
        <p:spPr/>
        <p:txBody>
          <a:bodyPr/>
          <a:lstStyle/>
          <a:p>
            <a:r>
              <a:rPr lang="en-GB" dirty="0"/>
              <a:t>Solution of 3D Helmholtz equation where </a:t>
            </a:r>
            <a:r>
              <a:rPr lang="en-GB" dirty="0" err="1"/>
              <a:t>wavepacket</a:t>
            </a:r>
            <a:r>
              <a:rPr lang="en-GB" dirty="0"/>
              <a:t> does not change upon propagation (propagation invariant optical fields)</a:t>
            </a:r>
          </a:p>
          <a:p>
            <a:r>
              <a:rPr lang="en-GB" dirty="0"/>
              <a:t>Requires solution to be decoupled in transverse and longitudinal part</a:t>
            </a:r>
          </a:p>
          <a:p>
            <a:r>
              <a:rPr lang="en-GB" dirty="0"/>
              <a:t>Cartesian (</a:t>
            </a:r>
            <a:r>
              <a:rPr lang="en-GB" dirty="0" err="1"/>
              <a:t>1D</a:t>
            </a:r>
            <a:r>
              <a:rPr lang="en-GB" dirty="0"/>
              <a:t>): plane wave</a:t>
            </a:r>
          </a:p>
          <a:p>
            <a:r>
              <a:rPr lang="en-GB" dirty="0"/>
              <a:t>Circular cylindrical (</a:t>
            </a:r>
            <a:r>
              <a:rPr lang="en-GB" dirty="0" err="1"/>
              <a:t>1D</a:t>
            </a:r>
            <a:r>
              <a:rPr lang="en-GB" dirty="0"/>
              <a:t>): Bessel beams</a:t>
            </a:r>
          </a:p>
          <a:p>
            <a:r>
              <a:rPr lang="en-GB" dirty="0"/>
              <a:t>Elliptical cylindrical (</a:t>
            </a:r>
            <a:r>
              <a:rPr lang="en-GB" dirty="0" err="1"/>
              <a:t>2D</a:t>
            </a:r>
            <a:r>
              <a:rPr lang="en-GB" dirty="0"/>
              <a:t>): Mathieu beams</a:t>
            </a:r>
          </a:p>
          <a:p>
            <a:r>
              <a:rPr lang="en-GB" dirty="0"/>
              <a:t>Parabolic cylindrical (</a:t>
            </a:r>
            <a:r>
              <a:rPr lang="en-GB" dirty="0" err="1"/>
              <a:t>2D</a:t>
            </a:r>
            <a:r>
              <a:rPr lang="en-GB" dirty="0"/>
              <a:t>): Parabolic </a:t>
            </a:r>
            <a:r>
              <a:rPr lang="en-GB" dirty="0" err="1"/>
              <a:t>nondiffracting</a:t>
            </a:r>
            <a:r>
              <a:rPr lang="en-GB" dirty="0"/>
              <a:t> beams, Airy beams</a:t>
            </a:r>
          </a:p>
        </p:txBody>
      </p:sp>
    </p:spTree>
    <p:extLst>
      <p:ext uri="{BB962C8B-B14F-4D97-AF65-F5344CB8AC3E}">
        <p14:creationId xmlns:p14="http://schemas.microsoft.com/office/powerpoint/2010/main" val="335699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Airy beams (bending light)</a:t>
            </a:r>
          </a:p>
        </p:txBody>
      </p:sp>
      <p:sp>
        <p:nvSpPr>
          <p:cNvPr id="7" name="Content Placeholder 6"/>
          <p:cNvSpPr>
            <a:spLocks noGrp="1"/>
          </p:cNvSpPr>
          <p:nvPr>
            <p:ph idx="1"/>
          </p:nvPr>
        </p:nvSpPr>
        <p:spPr/>
        <p:txBody>
          <a:bodyPr/>
          <a:lstStyle/>
          <a:p>
            <a:r>
              <a:rPr lang="en-GB" dirty="0"/>
              <a:t>A non-diffracting beam! (unique in </a:t>
            </a:r>
            <a:r>
              <a:rPr lang="en-GB" dirty="0" err="1"/>
              <a:t>1D</a:t>
            </a:r>
            <a:r>
              <a:rPr lang="en-GB" dirty="0"/>
              <a:t>)</a:t>
            </a:r>
          </a:p>
          <a:p>
            <a:r>
              <a:rPr lang="en-GB" dirty="0"/>
              <a:t>Infinite power (in practice cut, they will diffract but slowly)</a:t>
            </a:r>
          </a:p>
          <a:p>
            <a:endParaRPr lang="en-GB" dirty="0"/>
          </a:p>
        </p:txBody>
      </p:sp>
      <p:sp>
        <p:nvSpPr>
          <p:cNvPr id="4" name="Rectangle 3"/>
          <p:cNvSpPr/>
          <p:nvPr/>
        </p:nvSpPr>
        <p:spPr>
          <a:xfrm>
            <a:off x="191344" y="4869160"/>
            <a:ext cx="6552728" cy="1015663"/>
          </a:xfrm>
          <a:prstGeom prst="rect">
            <a:avLst/>
          </a:prstGeom>
        </p:spPr>
        <p:txBody>
          <a:bodyPr wrap="square">
            <a:spAutoFit/>
          </a:bodyPr>
          <a:lstStyle/>
          <a:p>
            <a:r>
              <a:rPr lang="en-GB" sz="1200" i="1" dirty="0"/>
              <a:t>Berry, M. V.; </a:t>
            </a:r>
            <a:r>
              <a:rPr lang="en-GB" sz="1200" i="1" dirty="0" err="1"/>
              <a:t>Balázs</a:t>
            </a:r>
            <a:r>
              <a:rPr lang="en-GB" sz="1200" i="1" dirty="0"/>
              <a:t>, </a:t>
            </a:r>
            <a:r>
              <a:rPr lang="en-GB" sz="1200" i="1" dirty="0" err="1"/>
              <a:t>Nándor</a:t>
            </a:r>
            <a:r>
              <a:rPr lang="en-GB" sz="1200" i="1" dirty="0"/>
              <a:t> L. (1979). "</a:t>
            </a:r>
            <a:r>
              <a:rPr lang="en-GB" sz="1200" i="1" dirty="0" err="1"/>
              <a:t>Nonspreading</a:t>
            </a:r>
            <a:r>
              <a:rPr lang="en-GB" sz="1200" i="1" dirty="0"/>
              <a:t> wave packets". American Journal of Physics. </a:t>
            </a:r>
            <a:r>
              <a:rPr lang="en-GB" sz="1200" b="1" i="1" dirty="0"/>
              <a:t>47</a:t>
            </a:r>
            <a:r>
              <a:rPr lang="en-GB" sz="1200" i="1" dirty="0"/>
              <a:t> (3): 264–267. </a:t>
            </a:r>
            <a:r>
              <a:rPr lang="en-GB" sz="1200" i="1" dirty="0" err="1">
                <a:hlinkClick r:id="rId3" tooltip="Digital object identifier"/>
              </a:rPr>
              <a:t>doi</a:t>
            </a:r>
            <a:r>
              <a:rPr lang="en-GB" sz="1200" i="1" dirty="0" err="1"/>
              <a:t>:</a:t>
            </a:r>
            <a:r>
              <a:rPr lang="en-GB" sz="1200" i="1" dirty="0" err="1">
                <a:hlinkClick r:id="rId4"/>
              </a:rPr>
              <a:t>10.1119</a:t>
            </a:r>
            <a:r>
              <a:rPr lang="en-GB" sz="1200" i="1" dirty="0">
                <a:hlinkClick r:id="rId4"/>
              </a:rPr>
              <a:t>/1.11855</a:t>
            </a:r>
            <a:r>
              <a:rPr lang="en-GB" sz="1200" i="1" dirty="0"/>
              <a:t>.</a:t>
            </a:r>
          </a:p>
          <a:p>
            <a:r>
              <a:rPr lang="en-GB" sz="1200" i="1" dirty="0" err="1"/>
              <a:t>Siviloglou</a:t>
            </a:r>
            <a:r>
              <a:rPr lang="en-GB" sz="1200" i="1" dirty="0"/>
              <a:t>, G. A.; </a:t>
            </a:r>
            <a:r>
              <a:rPr lang="en-GB" sz="1200" i="1" dirty="0" err="1"/>
              <a:t>Broky</a:t>
            </a:r>
            <a:r>
              <a:rPr lang="en-GB" sz="1200" i="1" dirty="0"/>
              <a:t>, J.; </a:t>
            </a:r>
            <a:r>
              <a:rPr lang="en-GB" sz="1200" i="1" dirty="0" err="1"/>
              <a:t>Dogariu</a:t>
            </a:r>
            <a:r>
              <a:rPr lang="en-GB" sz="1200" i="1" dirty="0"/>
              <a:t>, A.; </a:t>
            </a:r>
            <a:r>
              <a:rPr lang="en-GB" sz="1200" i="1" dirty="0" err="1"/>
              <a:t>Christodoulides</a:t>
            </a:r>
            <a:r>
              <a:rPr lang="en-GB" sz="1200" i="1" dirty="0"/>
              <a:t>, D. N. (2007). "Observation of Accelerating Airy Beams". Phys. Rev. Lett. </a:t>
            </a:r>
            <a:r>
              <a:rPr lang="en-GB" sz="1200" b="1" i="1" dirty="0"/>
              <a:t>99</a:t>
            </a:r>
            <a:r>
              <a:rPr lang="en-GB" sz="1200" i="1" dirty="0"/>
              <a:t> (21): 213901. </a:t>
            </a:r>
            <a:r>
              <a:rPr lang="en-GB" sz="1200" i="1" dirty="0" err="1">
                <a:hlinkClick r:id="rId5" tooltip="Bibcode"/>
              </a:rPr>
              <a:t>Bibcode</a:t>
            </a:r>
            <a:r>
              <a:rPr lang="en-GB" sz="1200" i="1" dirty="0" err="1"/>
              <a:t>:</a:t>
            </a:r>
            <a:r>
              <a:rPr lang="en-GB" sz="1200" i="1" dirty="0" err="1">
                <a:hlinkClick r:id="rId6"/>
              </a:rPr>
              <a:t>2007PhRvL</a:t>
            </a:r>
            <a:r>
              <a:rPr lang="en-GB" sz="1200" i="1" dirty="0">
                <a:hlinkClick r:id="rId6"/>
              </a:rPr>
              <a:t>..</a:t>
            </a:r>
            <a:r>
              <a:rPr lang="en-GB" sz="1200" i="1" dirty="0" err="1">
                <a:hlinkClick r:id="rId6"/>
              </a:rPr>
              <a:t>99u3901S</a:t>
            </a:r>
            <a:r>
              <a:rPr lang="en-GB" sz="1200" i="1" dirty="0"/>
              <a:t>. </a:t>
            </a:r>
            <a:r>
              <a:rPr lang="en-GB" sz="1200" i="1" dirty="0" err="1">
                <a:hlinkClick r:id="rId3" tooltip="Digital object identifier"/>
              </a:rPr>
              <a:t>doi</a:t>
            </a:r>
            <a:r>
              <a:rPr lang="en-GB" sz="1200" i="1" dirty="0" err="1"/>
              <a:t>:</a:t>
            </a:r>
            <a:r>
              <a:rPr lang="en-GB" sz="1200" i="1" dirty="0" err="1">
                <a:hlinkClick r:id="rId7"/>
              </a:rPr>
              <a:t>10.1103</a:t>
            </a:r>
            <a:r>
              <a:rPr lang="en-GB" sz="1200" i="1" dirty="0">
                <a:hlinkClick r:id="rId7"/>
              </a:rPr>
              <a:t>/</a:t>
            </a:r>
            <a:r>
              <a:rPr lang="en-GB" sz="1200" i="1" dirty="0" err="1">
                <a:hlinkClick r:id="rId7"/>
              </a:rPr>
              <a:t>PhysRevLett.99.213901</a:t>
            </a:r>
            <a:r>
              <a:rPr lang="en-GB" sz="1200" i="1" dirty="0"/>
              <a:t>.</a:t>
            </a:r>
            <a:endParaRPr lang="en-GB" sz="1200" dirty="0"/>
          </a:p>
        </p:txBody>
      </p:sp>
      <p:pic>
        <p:nvPicPr>
          <p:cNvPr id="6" name="Picture 5"/>
          <p:cNvPicPr>
            <a:picLocks noChangeAspect="1"/>
          </p:cNvPicPr>
          <p:nvPr/>
        </p:nvPicPr>
        <p:blipFill>
          <a:blip r:embed="rId8"/>
          <a:stretch>
            <a:fillRect/>
          </a:stretch>
        </p:blipFill>
        <p:spPr>
          <a:xfrm>
            <a:off x="1775523" y="2041216"/>
            <a:ext cx="7126681" cy="2431900"/>
          </a:xfrm>
          <a:prstGeom prst="rect">
            <a:avLst/>
          </a:prstGeom>
        </p:spPr>
      </p:pic>
      <p:pic>
        <p:nvPicPr>
          <p:cNvPr id="8" name="Picture 7"/>
          <p:cNvPicPr>
            <a:picLocks noChangeAspect="1"/>
          </p:cNvPicPr>
          <p:nvPr/>
        </p:nvPicPr>
        <p:blipFill>
          <a:blip r:embed="rId9"/>
          <a:stretch>
            <a:fillRect/>
          </a:stretch>
        </p:blipFill>
        <p:spPr>
          <a:xfrm>
            <a:off x="7824192" y="2977795"/>
            <a:ext cx="4347751" cy="2999467"/>
          </a:xfrm>
          <a:prstGeom prst="rect">
            <a:avLst/>
          </a:prstGeom>
        </p:spPr>
      </p:pic>
    </p:spTree>
    <p:extLst>
      <p:ext uri="{BB962C8B-B14F-4D97-AF65-F5344CB8AC3E}">
        <p14:creationId xmlns:p14="http://schemas.microsoft.com/office/powerpoint/2010/main" val="1422620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Airy beam</a:t>
            </a:r>
          </a:p>
        </p:txBody>
      </p:sp>
      <p:pic>
        <p:nvPicPr>
          <p:cNvPr id="4" name="Picture 3"/>
          <p:cNvPicPr>
            <a:picLocks noChangeAspect="1"/>
          </p:cNvPicPr>
          <p:nvPr/>
        </p:nvPicPr>
        <p:blipFill>
          <a:blip r:embed="rId3"/>
          <a:stretch>
            <a:fillRect/>
          </a:stretch>
        </p:blipFill>
        <p:spPr>
          <a:xfrm>
            <a:off x="1524003" y="692696"/>
            <a:ext cx="6730681" cy="5040560"/>
          </a:xfrm>
          <a:prstGeom prst="rect">
            <a:avLst/>
          </a:prstGeom>
        </p:spPr>
      </p:pic>
      <p:pic>
        <p:nvPicPr>
          <p:cNvPr id="3" name="Picture 2"/>
          <p:cNvPicPr>
            <a:picLocks noChangeAspect="1"/>
          </p:cNvPicPr>
          <p:nvPr/>
        </p:nvPicPr>
        <p:blipFill>
          <a:blip r:embed="rId4"/>
          <a:stretch>
            <a:fillRect/>
          </a:stretch>
        </p:blipFill>
        <p:spPr>
          <a:xfrm>
            <a:off x="7536163" y="153105"/>
            <a:ext cx="3301161" cy="2472216"/>
          </a:xfrm>
          <a:prstGeom prst="rect">
            <a:avLst/>
          </a:prstGeom>
        </p:spPr>
      </p:pic>
    </p:spTree>
    <p:extLst>
      <p:ext uri="{BB962C8B-B14F-4D97-AF65-F5344CB8AC3E}">
        <p14:creationId xmlns:p14="http://schemas.microsoft.com/office/powerpoint/2010/main" val="3717644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0774-9BDA-4752-8C33-3B9B1C8DBF10}"/>
              </a:ext>
            </a:extLst>
          </p:cNvPr>
          <p:cNvSpPr>
            <a:spLocks noGrp="1"/>
          </p:cNvSpPr>
          <p:nvPr>
            <p:ph type="title"/>
          </p:nvPr>
        </p:nvSpPr>
        <p:spPr/>
        <p:txBody>
          <a:bodyPr/>
          <a:lstStyle/>
          <a:p>
            <a:r>
              <a:rPr lang="nl-BE" dirty="0" err="1"/>
              <a:t>Outline</a:t>
            </a:r>
            <a:endParaRPr lang="en-US" dirty="0"/>
          </a:p>
        </p:txBody>
      </p:sp>
      <p:sp>
        <p:nvSpPr>
          <p:cNvPr id="3" name="Content Placeholder 2">
            <a:extLst>
              <a:ext uri="{FF2B5EF4-FFF2-40B4-BE49-F238E27FC236}">
                <a16:creationId xmlns:a16="http://schemas.microsoft.com/office/drawing/2014/main" id="{8A732C69-D3AD-4075-90D9-00B61C06D6C1}"/>
              </a:ext>
            </a:extLst>
          </p:cNvPr>
          <p:cNvSpPr>
            <a:spLocks noGrp="1"/>
          </p:cNvSpPr>
          <p:nvPr>
            <p:ph idx="1"/>
          </p:nvPr>
        </p:nvSpPr>
        <p:spPr/>
        <p:txBody>
          <a:bodyPr/>
          <a:lstStyle/>
          <a:p>
            <a:r>
              <a:rPr lang="nl-BE" sz="3600" dirty="0" err="1"/>
              <a:t>Introduction</a:t>
            </a:r>
            <a:r>
              <a:rPr lang="nl-BE" sz="3600" dirty="0"/>
              <a:t> </a:t>
            </a:r>
            <a:r>
              <a:rPr lang="nl-BE" sz="3600" dirty="0" err="1"/>
              <a:t>to</a:t>
            </a:r>
            <a:r>
              <a:rPr lang="nl-BE" sz="3600" dirty="0"/>
              <a:t> </a:t>
            </a:r>
            <a:r>
              <a:rPr lang="nl-BE" sz="3600" dirty="0" err="1"/>
              <a:t>phase</a:t>
            </a:r>
            <a:r>
              <a:rPr lang="nl-BE" sz="3600" dirty="0"/>
              <a:t> </a:t>
            </a:r>
            <a:r>
              <a:rPr lang="nl-BE" sz="3600" dirty="0" err="1"/>
              <a:t>shaping</a:t>
            </a:r>
            <a:endParaRPr lang="nl-BE" sz="3600" dirty="0"/>
          </a:p>
          <a:p>
            <a:r>
              <a:rPr lang="nl-BE" sz="3600" dirty="0"/>
              <a:t>General </a:t>
            </a:r>
            <a:r>
              <a:rPr lang="nl-BE" sz="3600" dirty="0" err="1"/>
              <a:t>concepts</a:t>
            </a:r>
            <a:r>
              <a:rPr lang="nl-BE" sz="3600" dirty="0"/>
              <a:t> of waves</a:t>
            </a:r>
          </a:p>
          <a:p>
            <a:r>
              <a:rPr lang="nl-BE" sz="3600" dirty="0" err="1"/>
              <a:t>Some</a:t>
            </a:r>
            <a:r>
              <a:rPr lang="nl-BE" sz="3600" dirty="0"/>
              <a:t> </a:t>
            </a:r>
            <a:r>
              <a:rPr lang="nl-BE" sz="3600" dirty="0" err="1"/>
              <a:t>peculiar</a:t>
            </a:r>
            <a:r>
              <a:rPr lang="nl-BE" sz="3600" dirty="0"/>
              <a:t> species in </a:t>
            </a:r>
            <a:r>
              <a:rPr lang="nl-BE" sz="3600" dirty="0" err="1"/>
              <a:t>the</a:t>
            </a:r>
            <a:r>
              <a:rPr lang="nl-BE" sz="3600" dirty="0"/>
              <a:t> wave zoo</a:t>
            </a:r>
          </a:p>
          <a:p>
            <a:r>
              <a:rPr lang="nl-BE" sz="3600" dirty="0"/>
              <a:t>The </a:t>
            </a:r>
            <a:r>
              <a:rPr lang="nl-BE" sz="3600" dirty="0" err="1"/>
              <a:t>toolset</a:t>
            </a:r>
            <a:r>
              <a:rPr lang="nl-BE" sz="3600" dirty="0"/>
              <a:t> of </a:t>
            </a:r>
            <a:r>
              <a:rPr lang="nl-BE" sz="3600" dirty="0" err="1"/>
              <a:t>an</a:t>
            </a:r>
            <a:r>
              <a:rPr lang="nl-BE" sz="3600" dirty="0"/>
              <a:t> e-wave </a:t>
            </a:r>
            <a:r>
              <a:rPr lang="nl-BE" sz="3600" dirty="0" err="1"/>
              <a:t>crafter</a:t>
            </a:r>
            <a:endParaRPr lang="nl-BE" sz="3600" dirty="0"/>
          </a:p>
          <a:p>
            <a:r>
              <a:rPr lang="nl-BE" sz="3600" dirty="0" err="1"/>
              <a:t>Why</a:t>
            </a:r>
            <a:r>
              <a:rPr lang="nl-BE" sz="3600" dirty="0"/>
              <a:t> </a:t>
            </a:r>
            <a:r>
              <a:rPr lang="nl-BE" sz="3600" dirty="0" err="1"/>
              <a:t>would</a:t>
            </a:r>
            <a:r>
              <a:rPr lang="nl-BE" sz="3600" dirty="0"/>
              <a:t> </a:t>
            </a:r>
            <a:r>
              <a:rPr lang="nl-BE" sz="3600" dirty="0" err="1"/>
              <a:t>the</a:t>
            </a:r>
            <a:r>
              <a:rPr lang="nl-BE" sz="3600" dirty="0"/>
              <a:t> sample care?</a:t>
            </a:r>
          </a:p>
          <a:p>
            <a:r>
              <a:rPr lang="nl-BE" sz="3600" dirty="0" err="1"/>
              <a:t>Conclusion</a:t>
            </a:r>
            <a:endParaRPr lang="nl-BE" sz="3600" dirty="0"/>
          </a:p>
        </p:txBody>
      </p:sp>
    </p:spTree>
    <p:extLst>
      <p:ext uri="{BB962C8B-B14F-4D97-AF65-F5344CB8AC3E}">
        <p14:creationId xmlns:p14="http://schemas.microsoft.com/office/powerpoint/2010/main" val="195706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Bessel beam</a:t>
            </a:r>
          </a:p>
        </p:txBody>
      </p:sp>
      <p:pic>
        <p:nvPicPr>
          <p:cNvPr id="4" name="Picture 3"/>
          <p:cNvPicPr>
            <a:picLocks noChangeAspect="1"/>
          </p:cNvPicPr>
          <p:nvPr/>
        </p:nvPicPr>
        <p:blipFill>
          <a:blip r:embed="rId3"/>
          <a:stretch>
            <a:fillRect/>
          </a:stretch>
        </p:blipFill>
        <p:spPr>
          <a:xfrm>
            <a:off x="1703512" y="765175"/>
            <a:ext cx="6552728" cy="4907292"/>
          </a:xfrm>
          <a:prstGeom prst="rect">
            <a:avLst/>
          </a:prstGeom>
        </p:spPr>
      </p:pic>
      <p:sp>
        <p:nvSpPr>
          <p:cNvPr id="5" name="TextBox 4"/>
          <p:cNvSpPr txBox="1"/>
          <p:nvPr/>
        </p:nvSpPr>
        <p:spPr>
          <a:xfrm>
            <a:off x="2711624" y="5805267"/>
            <a:ext cx="7416824" cy="461665"/>
          </a:xfrm>
          <a:prstGeom prst="rect">
            <a:avLst/>
          </a:prstGeom>
          <a:noFill/>
        </p:spPr>
        <p:txBody>
          <a:bodyPr wrap="square" rtlCol="0">
            <a:spAutoFit/>
          </a:bodyPr>
          <a:lstStyle/>
          <a:p>
            <a:r>
              <a:rPr lang="en-GB" sz="1200" dirty="0"/>
              <a:t>J. </a:t>
            </a:r>
            <a:r>
              <a:rPr lang="en-GB" sz="1200" dirty="0" err="1"/>
              <a:t>Durnin</a:t>
            </a:r>
            <a:r>
              <a:rPr lang="en-GB" sz="1200" dirty="0"/>
              <a:t>, J. Opt. Soc. Am. A 4, 651 (1987); </a:t>
            </a:r>
          </a:p>
          <a:p>
            <a:r>
              <a:rPr lang="en-GB" sz="1200" dirty="0"/>
              <a:t>J. </a:t>
            </a:r>
            <a:r>
              <a:rPr lang="en-GB" sz="1200" dirty="0" err="1"/>
              <a:t>Durnin</a:t>
            </a:r>
            <a:r>
              <a:rPr lang="en-GB" sz="1200" dirty="0"/>
              <a:t>, J. J. </a:t>
            </a:r>
            <a:r>
              <a:rPr lang="en-GB" sz="1200" dirty="0" err="1"/>
              <a:t>Miceli</a:t>
            </a:r>
            <a:r>
              <a:rPr lang="en-GB" sz="1200" dirty="0"/>
              <a:t>, and J. H. </a:t>
            </a:r>
            <a:r>
              <a:rPr lang="en-GB" sz="1200" dirty="0" err="1"/>
              <a:t>Eberly</a:t>
            </a:r>
            <a:r>
              <a:rPr lang="en-GB" sz="1200" dirty="0"/>
              <a:t>, Phys. Rev. Lett. 58 , 1499 (1987)</a:t>
            </a:r>
          </a:p>
        </p:txBody>
      </p:sp>
      <p:pic>
        <p:nvPicPr>
          <p:cNvPr id="3" name="Picture 2"/>
          <p:cNvPicPr>
            <a:picLocks noChangeAspect="1"/>
          </p:cNvPicPr>
          <p:nvPr/>
        </p:nvPicPr>
        <p:blipFill>
          <a:blip r:embed="rId4"/>
          <a:stretch>
            <a:fillRect/>
          </a:stretch>
        </p:blipFill>
        <p:spPr>
          <a:xfrm>
            <a:off x="7278105" y="188640"/>
            <a:ext cx="3728276" cy="2792080"/>
          </a:xfrm>
          <a:prstGeom prst="rect">
            <a:avLst/>
          </a:prstGeom>
        </p:spPr>
      </p:pic>
    </p:spTree>
    <p:extLst>
      <p:ext uri="{BB962C8B-B14F-4D97-AF65-F5344CB8AC3E}">
        <p14:creationId xmlns:p14="http://schemas.microsoft.com/office/powerpoint/2010/main" val="98279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Helicon beam</a:t>
            </a:r>
          </a:p>
        </p:txBody>
      </p:sp>
      <p:pic>
        <p:nvPicPr>
          <p:cNvPr id="4" name="Picture 3"/>
          <p:cNvPicPr>
            <a:picLocks noChangeAspect="1"/>
          </p:cNvPicPr>
          <p:nvPr/>
        </p:nvPicPr>
        <p:blipFill>
          <a:blip r:embed="rId3"/>
          <a:stretch>
            <a:fillRect/>
          </a:stretch>
        </p:blipFill>
        <p:spPr>
          <a:xfrm>
            <a:off x="1415482" y="692696"/>
            <a:ext cx="6922987" cy="5184576"/>
          </a:xfrm>
          <a:prstGeom prst="rect">
            <a:avLst/>
          </a:prstGeom>
        </p:spPr>
      </p:pic>
      <p:pic>
        <p:nvPicPr>
          <p:cNvPr id="3" name="Picture 2"/>
          <p:cNvPicPr>
            <a:picLocks noChangeAspect="1"/>
          </p:cNvPicPr>
          <p:nvPr/>
        </p:nvPicPr>
        <p:blipFill>
          <a:blip r:embed="rId4"/>
          <a:stretch>
            <a:fillRect/>
          </a:stretch>
        </p:blipFill>
        <p:spPr>
          <a:xfrm>
            <a:off x="7320139" y="130178"/>
            <a:ext cx="3823699" cy="2863541"/>
          </a:xfrm>
          <a:prstGeom prst="rect">
            <a:avLst/>
          </a:prstGeom>
        </p:spPr>
      </p:pic>
      <p:sp>
        <p:nvSpPr>
          <p:cNvPr id="5" name="TextBox 4"/>
          <p:cNvSpPr txBox="1"/>
          <p:nvPr/>
        </p:nvSpPr>
        <p:spPr>
          <a:xfrm>
            <a:off x="8036246" y="5157195"/>
            <a:ext cx="2664296" cy="830997"/>
          </a:xfrm>
          <a:prstGeom prst="rect">
            <a:avLst/>
          </a:prstGeom>
          <a:noFill/>
        </p:spPr>
        <p:txBody>
          <a:bodyPr wrap="square" rtlCol="0">
            <a:spAutoFit/>
          </a:bodyPr>
          <a:lstStyle/>
          <a:p>
            <a:r>
              <a:rPr lang="en-GB" sz="1200" dirty="0"/>
              <a:t>J E Morris, T </a:t>
            </a:r>
            <a:r>
              <a:rPr lang="en-GB" sz="1200" dirty="0" err="1"/>
              <a:t>Čižmár</a:t>
            </a:r>
            <a:r>
              <a:rPr lang="en-GB" sz="1200" dirty="0"/>
              <a:t>, H I C </a:t>
            </a:r>
            <a:r>
              <a:rPr lang="en-GB" sz="1200" dirty="0" err="1"/>
              <a:t>Dalgarno</a:t>
            </a:r>
            <a:r>
              <a:rPr lang="en-GB" sz="1200" dirty="0"/>
              <a:t>, R F </a:t>
            </a:r>
            <a:r>
              <a:rPr lang="en-GB" sz="1200" dirty="0" err="1"/>
              <a:t>Marchington</a:t>
            </a:r>
            <a:r>
              <a:rPr lang="en-GB" sz="1200" dirty="0"/>
              <a:t>, F J Gunn-Moore, K Dholakia, Journal of Optics 12-12 (2010)</a:t>
            </a:r>
          </a:p>
        </p:txBody>
      </p:sp>
    </p:spTree>
    <p:extLst>
      <p:ext uri="{BB962C8B-B14F-4D97-AF65-F5344CB8AC3E}">
        <p14:creationId xmlns:p14="http://schemas.microsoft.com/office/powerpoint/2010/main" val="421301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Snake beam</a:t>
            </a:r>
          </a:p>
        </p:txBody>
      </p:sp>
      <p:pic>
        <p:nvPicPr>
          <p:cNvPr id="4" name="Picture 3"/>
          <p:cNvPicPr>
            <a:picLocks noChangeAspect="1"/>
          </p:cNvPicPr>
          <p:nvPr/>
        </p:nvPicPr>
        <p:blipFill>
          <a:blip r:embed="rId3"/>
          <a:stretch>
            <a:fillRect/>
          </a:stretch>
        </p:blipFill>
        <p:spPr>
          <a:xfrm>
            <a:off x="1631504" y="740761"/>
            <a:ext cx="6768752" cy="5069071"/>
          </a:xfrm>
          <a:prstGeom prst="rect">
            <a:avLst/>
          </a:prstGeom>
        </p:spPr>
      </p:pic>
      <p:pic>
        <p:nvPicPr>
          <p:cNvPr id="5" name="Picture 4"/>
          <p:cNvPicPr>
            <a:picLocks noChangeAspect="1"/>
          </p:cNvPicPr>
          <p:nvPr/>
        </p:nvPicPr>
        <p:blipFill>
          <a:blip r:embed="rId4"/>
          <a:stretch>
            <a:fillRect/>
          </a:stretch>
        </p:blipFill>
        <p:spPr>
          <a:xfrm>
            <a:off x="5371652" y="4765535"/>
            <a:ext cx="5296351" cy="2062134"/>
          </a:xfrm>
          <a:prstGeom prst="rect">
            <a:avLst/>
          </a:prstGeom>
        </p:spPr>
      </p:pic>
      <p:sp>
        <p:nvSpPr>
          <p:cNvPr id="6" name="TextBox 5"/>
          <p:cNvSpPr txBox="1"/>
          <p:nvPr/>
        </p:nvSpPr>
        <p:spPr>
          <a:xfrm>
            <a:off x="2707353" y="5885752"/>
            <a:ext cx="2664296" cy="830997"/>
          </a:xfrm>
          <a:prstGeom prst="rect">
            <a:avLst/>
          </a:prstGeom>
          <a:noFill/>
        </p:spPr>
        <p:txBody>
          <a:bodyPr wrap="square" rtlCol="0">
            <a:spAutoFit/>
          </a:bodyPr>
          <a:lstStyle/>
          <a:p>
            <a:r>
              <a:rPr lang="en-GB" sz="1200" dirty="0"/>
              <a:t>J E Morris, T </a:t>
            </a:r>
            <a:r>
              <a:rPr lang="en-GB" sz="1200" dirty="0" err="1"/>
              <a:t>Čižmár</a:t>
            </a:r>
            <a:r>
              <a:rPr lang="en-GB" sz="1200" dirty="0"/>
              <a:t>, H I C </a:t>
            </a:r>
            <a:r>
              <a:rPr lang="en-GB" sz="1200" dirty="0" err="1"/>
              <a:t>Dalgarno</a:t>
            </a:r>
            <a:r>
              <a:rPr lang="en-GB" sz="1200" dirty="0"/>
              <a:t>, R F </a:t>
            </a:r>
            <a:r>
              <a:rPr lang="en-GB" sz="1200" dirty="0" err="1"/>
              <a:t>Marchington</a:t>
            </a:r>
            <a:r>
              <a:rPr lang="en-GB" sz="1200" dirty="0"/>
              <a:t>, F J Gunn-Moore, K Dholakia, Journal of Optics 12-12 (2010)</a:t>
            </a:r>
          </a:p>
        </p:txBody>
      </p:sp>
      <p:pic>
        <p:nvPicPr>
          <p:cNvPr id="3" name="Picture 2"/>
          <p:cNvPicPr>
            <a:picLocks noChangeAspect="1"/>
          </p:cNvPicPr>
          <p:nvPr/>
        </p:nvPicPr>
        <p:blipFill>
          <a:blip r:embed="rId5"/>
          <a:stretch>
            <a:fillRect/>
          </a:stretch>
        </p:blipFill>
        <p:spPr>
          <a:xfrm>
            <a:off x="7824192" y="164742"/>
            <a:ext cx="2962648" cy="2218706"/>
          </a:xfrm>
          <a:prstGeom prst="rect">
            <a:avLst/>
          </a:prstGeom>
        </p:spPr>
      </p:pic>
    </p:spTree>
    <p:extLst>
      <p:ext uri="{BB962C8B-B14F-4D97-AF65-F5344CB8AC3E}">
        <p14:creationId xmlns:p14="http://schemas.microsoft.com/office/powerpoint/2010/main" val="3406837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toolset of an e-wave crafter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4589" y="908723"/>
            <a:ext cx="4191000" cy="2543175"/>
          </a:xfr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56041" y="895157"/>
            <a:ext cx="3842902" cy="255673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57416" y="3581880"/>
            <a:ext cx="5283063" cy="2201277"/>
          </a:xfrm>
          <a:prstGeom prst="rect">
            <a:avLst/>
          </a:prstGeom>
        </p:spPr>
      </p:pic>
    </p:spTree>
    <p:extLst>
      <p:ext uri="{BB962C8B-B14F-4D97-AF65-F5344CB8AC3E}">
        <p14:creationId xmlns:p14="http://schemas.microsoft.com/office/powerpoint/2010/main" val="94261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strategies</a:t>
            </a:r>
          </a:p>
        </p:txBody>
      </p:sp>
      <p:sp>
        <p:nvSpPr>
          <p:cNvPr id="4" name="Text Placeholder 3"/>
          <p:cNvSpPr>
            <a:spLocks noGrp="1"/>
          </p:cNvSpPr>
          <p:nvPr>
            <p:ph type="body" idx="1"/>
          </p:nvPr>
        </p:nvSpPr>
        <p:spPr>
          <a:xfrm>
            <a:off x="1981200" y="1196752"/>
            <a:ext cx="4040188" cy="639762"/>
          </a:xfrm>
        </p:spPr>
        <p:txBody>
          <a:bodyPr/>
          <a:lstStyle/>
          <a:p>
            <a:r>
              <a:rPr lang="en-US" dirty="0"/>
              <a:t>E field</a:t>
            </a:r>
          </a:p>
        </p:txBody>
      </p:sp>
      <p:sp>
        <p:nvSpPr>
          <p:cNvPr id="5" name="Content Placeholder 4"/>
          <p:cNvSpPr>
            <a:spLocks noGrp="1"/>
          </p:cNvSpPr>
          <p:nvPr>
            <p:ph sz="half" idx="2"/>
          </p:nvPr>
        </p:nvSpPr>
        <p:spPr>
          <a:xfrm>
            <a:off x="1981200" y="1875655"/>
            <a:ext cx="4040188" cy="3951288"/>
          </a:xfrm>
        </p:spPr>
        <p:txBody>
          <a:bodyPr/>
          <a:lstStyle/>
          <a:p>
            <a:r>
              <a:rPr lang="en-US" dirty="0"/>
              <a:t>photons (</a:t>
            </a:r>
            <a:r>
              <a:rPr lang="en-US" dirty="0" err="1"/>
              <a:t>Kapitza</a:t>
            </a:r>
            <a:r>
              <a:rPr lang="en-US" dirty="0"/>
              <a:t> Dirac, </a:t>
            </a:r>
            <a:r>
              <a:rPr lang="en-US" dirty="0" err="1"/>
              <a:t>ponderomotive</a:t>
            </a:r>
            <a:r>
              <a:rPr lang="en-US" dirty="0"/>
              <a:t> force)</a:t>
            </a:r>
          </a:p>
          <a:p>
            <a:r>
              <a:rPr lang="en-US" dirty="0"/>
              <a:t>atoms (weak phase objects)</a:t>
            </a:r>
          </a:p>
          <a:p>
            <a:r>
              <a:rPr lang="en-US" dirty="0"/>
              <a:t>electrostatic lenses</a:t>
            </a:r>
          </a:p>
          <a:p>
            <a:r>
              <a:rPr lang="en-US" dirty="0"/>
              <a:t>electrostatic mirrors</a:t>
            </a:r>
          </a:p>
          <a:p>
            <a:r>
              <a:rPr lang="en-US" dirty="0"/>
              <a:t>RF fields (</a:t>
            </a:r>
            <a:r>
              <a:rPr lang="en-US" dirty="0" err="1"/>
              <a:t>ponderomotive</a:t>
            </a:r>
            <a:r>
              <a:rPr lang="en-US" dirty="0"/>
              <a:t>)</a:t>
            </a:r>
          </a:p>
        </p:txBody>
      </p:sp>
      <p:sp>
        <p:nvSpPr>
          <p:cNvPr id="6" name="Text Placeholder 5"/>
          <p:cNvSpPr>
            <a:spLocks noGrp="1"/>
          </p:cNvSpPr>
          <p:nvPr>
            <p:ph type="body" sz="quarter" idx="3"/>
          </p:nvPr>
        </p:nvSpPr>
        <p:spPr>
          <a:xfrm>
            <a:off x="6169028" y="1196752"/>
            <a:ext cx="4041775" cy="639762"/>
          </a:xfrm>
        </p:spPr>
        <p:txBody>
          <a:bodyPr/>
          <a:lstStyle/>
          <a:p>
            <a:r>
              <a:rPr lang="en-US" dirty="0" err="1"/>
              <a:t>Magn</a:t>
            </a:r>
            <a:r>
              <a:rPr lang="en-US" dirty="0"/>
              <a:t>. Vector potential</a:t>
            </a:r>
          </a:p>
        </p:txBody>
      </p:sp>
      <p:sp>
        <p:nvSpPr>
          <p:cNvPr id="7" name="Content Placeholder 6"/>
          <p:cNvSpPr>
            <a:spLocks noGrp="1"/>
          </p:cNvSpPr>
          <p:nvPr>
            <p:ph sz="quarter" idx="4"/>
          </p:nvPr>
        </p:nvSpPr>
        <p:spPr>
          <a:xfrm>
            <a:off x="6169028" y="1836514"/>
            <a:ext cx="4041775" cy="3951288"/>
          </a:xfrm>
        </p:spPr>
        <p:txBody>
          <a:bodyPr/>
          <a:lstStyle/>
          <a:p>
            <a:r>
              <a:rPr lang="en-US" dirty="0"/>
              <a:t>photons</a:t>
            </a:r>
          </a:p>
          <a:p>
            <a:r>
              <a:rPr lang="en-US" dirty="0"/>
              <a:t>magnetic atoms</a:t>
            </a:r>
          </a:p>
          <a:p>
            <a:r>
              <a:rPr lang="en-US" dirty="0"/>
              <a:t>electromagnetic lenses</a:t>
            </a:r>
          </a:p>
          <a:p>
            <a:r>
              <a:rPr lang="en-US" dirty="0"/>
              <a:t>electromagnetic mirrors</a:t>
            </a:r>
          </a:p>
          <a:p>
            <a:r>
              <a:rPr lang="en-US" dirty="0"/>
              <a:t>RF fields</a:t>
            </a:r>
          </a:p>
        </p:txBody>
      </p:sp>
      <p:sp>
        <p:nvSpPr>
          <p:cNvPr id="9" name="TextBox 8"/>
          <p:cNvSpPr txBox="1"/>
          <p:nvPr/>
        </p:nvSpPr>
        <p:spPr>
          <a:xfrm>
            <a:off x="6096000" y="4103204"/>
            <a:ext cx="4248472" cy="2062103"/>
          </a:xfrm>
          <a:prstGeom prst="rect">
            <a:avLst/>
          </a:prstGeom>
          <a:noFill/>
          <a:ln>
            <a:solidFill>
              <a:srgbClr val="FF0000"/>
            </a:solidFill>
          </a:ln>
        </p:spPr>
        <p:txBody>
          <a:bodyPr wrap="square" rtlCol="0">
            <a:spAutoFit/>
          </a:bodyPr>
          <a:lstStyle/>
          <a:p>
            <a:r>
              <a:rPr lang="en-US" sz="3200" dirty="0">
                <a:solidFill>
                  <a:schemeClr val="tx2"/>
                </a:solidFill>
              </a:rPr>
              <a:t>exception: </a:t>
            </a:r>
          </a:p>
          <a:p>
            <a:r>
              <a:rPr lang="en-US" sz="3200" dirty="0">
                <a:solidFill>
                  <a:schemeClr val="tx2"/>
                </a:solidFill>
              </a:rPr>
              <a:t>selectively block electrons (holographic reconstruction)</a:t>
            </a:r>
          </a:p>
        </p:txBody>
      </p:sp>
    </p:spTree>
    <p:extLst>
      <p:ext uri="{BB962C8B-B14F-4D97-AF65-F5344CB8AC3E}">
        <p14:creationId xmlns:p14="http://schemas.microsoft.com/office/powerpoint/2010/main" val="1132945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Tuning the phase of electrons</a:t>
            </a:r>
          </a:p>
        </p:txBody>
      </p:sp>
      <p:sp>
        <p:nvSpPr>
          <p:cNvPr id="4" name="TextBox 3"/>
          <p:cNvSpPr txBox="1"/>
          <p:nvPr/>
        </p:nvSpPr>
        <p:spPr>
          <a:xfrm>
            <a:off x="2279576" y="1449653"/>
            <a:ext cx="7725192" cy="646331"/>
          </a:xfrm>
          <a:prstGeom prst="rect">
            <a:avLst/>
          </a:prstGeom>
          <a:noFill/>
        </p:spPr>
        <p:txBody>
          <a:bodyPr wrap="none" rtlCol="0">
            <a:spAutoFit/>
          </a:bodyPr>
          <a:lstStyle/>
          <a:p>
            <a:r>
              <a:rPr lang="en-US" dirty="0"/>
              <a:t>AB phase, either magnetic or electric</a:t>
            </a:r>
          </a:p>
        </p:txBody>
      </p:sp>
      <p:sp>
        <p:nvSpPr>
          <p:cNvPr id="5" name="TextBox 4"/>
          <p:cNvSpPr txBox="1"/>
          <p:nvPr/>
        </p:nvSpPr>
        <p:spPr>
          <a:xfrm>
            <a:off x="1723097" y="4149083"/>
            <a:ext cx="8856984" cy="646331"/>
          </a:xfrm>
          <a:prstGeom prst="rect">
            <a:avLst/>
          </a:prstGeom>
          <a:noFill/>
        </p:spPr>
        <p:txBody>
          <a:bodyPr wrap="square" rtlCol="0">
            <a:spAutoFit/>
          </a:bodyPr>
          <a:lstStyle/>
          <a:p>
            <a:r>
              <a:rPr lang="en-US" dirty="0"/>
              <a:t>Good news: control fields to control phase</a:t>
            </a:r>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13668" y="2647274"/>
            <a:ext cx="3114783" cy="84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79576" y="2636912"/>
            <a:ext cx="2897384" cy="82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54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1: Holographic reconstruction</a:t>
            </a:r>
          </a:p>
        </p:txBody>
      </p:sp>
      <p:pic>
        <p:nvPicPr>
          <p:cNvPr id="4" name="Picture 3" descr="400px-Holograph-reco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3" y="1268413"/>
            <a:ext cx="460851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300px-Holography-reconstruc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0828" y="1268413"/>
            <a:ext cx="37687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847850" y="3933828"/>
            <a:ext cx="358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eaLnBrk="1" hangingPunct="1"/>
            <a:r>
              <a:rPr lang="en-US" sz="1800">
                <a:solidFill>
                  <a:srgbClr val="003399"/>
                </a:solidFill>
              </a:rPr>
              <a:t>Conventional electron holography</a:t>
            </a:r>
            <a:endParaRPr lang="nl-BE" sz="1800">
              <a:solidFill>
                <a:srgbClr val="003399"/>
              </a:solidFill>
            </a:endParaRPr>
          </a:p>
        </p:txBody>
      </p:sp>
      <p:sp>
        <p:nvSpPr>
          <p:cNvPr id="7" name="Text Box 6"/>
          <p:cNvSpPr txBox="1">
            <a:spLocks noChangeArrowheads="1"/>
          </p:cNvSpPr>
          <p:nvPr/>
        </p:nvSpPr>
        <p:spPr bwMode="auto">
          <a:xfrm>
            <a:off x="6600825" y="5300663"/>
            <a:ext cx="391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eaLnBrk="1" hangingPunct="1"/>
            <a:r>
              <a:rPr lang="en-US" sz="1800">
                <a:solidFill>
                  <a:srgbClr val="003399"/>
                </a:solidFill>
              </a:rPr>
              <a:t>Optical reconstruction: recreates the </a:t>
            </a:r>
          </a:p>
          <a:p>
            <a:pPr eaLnBrk="1" hangingPunct="1"/>
            <a:r>
              <a:rPr lang="en-US" sz="1800">
                <a:solidFill>
                  <a:srgbClr val="003399"/>
                </a:solidFill>
              </a:rPr>
              <a:t>Complex wave</a:t>
            </a:r>
            <a:endParaRPr lang="nl-BE" sz="1800">
              <a:solidFill>
                <a:srgbClr val="003399"/>
              </a:solidFill>
            </a:endParaRPr>
          </a:p>
        </p:txBody>
      </p:sp>
      <p:sp>
        <p:nvSpPr>
          <p:cNvPr id="8" name="TextBox 7"/>
          <p:cNvSpPr txBox="1"/>
          <p:nvPr/>
        </p:nvSpPr>
        <p:spPr>
          <a:xfrm>
            <a:off x="1919539" y="4300538"/>
            <a:ext cx="4373687" cy="1569660"/>
          </a:xfrm>
          <a:prstGeom prst="rect">
            <a:avLst/>
          </a:prstGeom>
          <a:solidFill>
            <a:srgbClr val="FFFF00"/>
          </a:solidFill>
        </p:spPr>
        <p:txBody>
          <a:bodyPr wrap="square" rtlCol="0">
            <a:spAutoFit/>
          </a:bodyPr>
          <a:lstStyle/>
          <a:p>
            <a:r>
              <a:rPr lang="en-GB" sz="2400" dirty="0"/>
              <a:t>All holograms</a:t>
            </a:r>
          </a:p>
          <a:p>
            <a:r>
              <a:rPr lang="en-GB" sz="2400" dirty="0">
                <a:hlinkClick r:id="rId7"/>
              </a:rPr>
              <a:t>https://github.com/joverbee/qem_tutorial</a:t>
            </a:r>
            <a:endParaRPr lang="en-GB" sz="2400" dirty="0"/>
          </a:p>
          <a:p>
            <a:r>
              <a:rPr lang="en-GB" sz="2400" dirty="0"/>
              <a:t>Check it out and have fun!</a:t>
            </a:r>
          </a:p>
        </p:txBody>
      </p:sp>
    </p:spTree>
    <p:extLst>
      <p:ext uri="{BB962C8B-B14F-4D97-AF65-F5344CB8AC3E}">
        <p14:creationId xmlns:p14="http://schemas.microsoft.com/office/powerpoint/2010/main" val="2453144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atin typeface="Verdana" charset="0"/>
              </a:rPr>
              <a:t>Example: making a vortex beam</a:t>
            </a:r>
            <a:endParaRPr lang="nl-BE">
              <a:latin typeface="Verdana" charset="0"/>
            </a:endParaRPr>
          </a:p>
        </p:txBody>
      </p:sp>
      <p:pic>
        <p:nvPicPr>
          <p:cNvPr id="12291" name="Picture 12" descr="vortex_inter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771528"/>
            <a:ext cx="65532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13"/>
          <p:cNvSpPr txBox="1">
            <a:spLocks noChangeArrowheads="1"/>
          </p:cNvSpPr>
          <p:nvPr/>
        </p:nvSpPr>
        <p:spPr bwMode="auto">
          <a:xfrm>
            <a:off x="4583113" y="3219450"/>
            <a:ext cx="86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a:t>
            </a:r>
            <a:endParaRPr lang="nl-NL"/>
          </a:p>
        </p:txBody>
      </p:sp>
      <p:sp>
        <p:nvSpPr>
          <p:cNvPr id="12293" name="Text Box 14"/>
          <p:cNvSpPr txBox="1">
            <a:spLocks noChangeArrowheads="1"/>
          </p:cNvSpPr>
          <p:nvPr/>
        </p:nvSpPr>
        <p:spPr bwMode="auto">
          <a:xfrm>
            <a:off x="7032628" y="3213100"/>
            <a:ext cx="504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spcBef>
                <a:spcPct val="50000"/>
              </a:spcBef>
            </a:pPr>
            <a:r>
              <a:rPr lang="en-US"/>
              <a:t>=</a:t>
            </a:r>
            <a:endParaRPr lang="nl-NL"/>
          </a:p>
        </p:txBody>
      </p:sp>
    </p:spTree>
    <p:extLst>
      <p:ext uri="{BB962C8B-B14F-4D97-AF65-F5344CB8AC3E}">
        <p14:creationId xmlns:p14="http://schemas.microsoft.com/office/powerpoint/2010/main" val="1136222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2157416" y="130175"/>
            <a:ext cx="8510587" cy="635000"/>
          </a:xfrm>
        </p:spPr>
        <p:txBody>
          <a:bodyPr/>
          <a:lstStyle/>
          <a:p>
            <a:r>
              <a:rPr lang="en-US" dirty="0" err="1">
                <a:latin typeface="Verdana" charset="0"/>
              </a:rPr>
              <a:t>Hologr</a:t>
            </a:r>
            <a:r>
              <a:rPr lang="en-US" dirty="0">
                <a:latin typeface="Verdana" charset="0"/>
              </a:rPr>
              <a:t>. reconstruction</a:t>
            </a:r>
          </a:p>
        </p:txBody>
      </p:sp>
      <p:pic>
        <p:nvPicPr>
          <p:cNvPr id="13315" name="Picture 5" descr="vortex_h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74763"/>
            <a:ext cx="91440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6"/>
          <p:cNvSpPr txBox="1">
            <a:spLocks noChangeArrowheads="1"/>
          </p:cNvSpPr>
          <p:nvPr/>
        </p:nvSpPr>
        <p:spPr bwMode="auto">
          <a:xfrm>
            <a:off x="1774828" y="5373691"/>
            <a:ext cx="8524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GB" sz="1600"/>
              <a:t>Verbeeck, J. and Tian, H. and Schattschneider, P.,'Production and application of electron vortex beams', </a:t>
            </a:r>
            <a:r>
              <a:rPr lang="en-GB" sz="1600" b="1"/>
              <a:t>Nature</a:t>
            </a:r>
            <a:r>
              <a:rPr lang="en-GB" sz="1600"/>
              <a:t> 467(2010) 301-304</a:t>
            </a:r>
            <a:endParaRPr lang="en-US"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atin typeface="Verdana" charset="0"/>
              </a:rPr>
              <a:t>Realisation of vortex beams in TEM</a:t>
            </a:r>
            <a:endParaRPr lang="nl-BE">
              <a:latin typeface="Verdana"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8" y="836613"/>
            <a:ext cx="4067175" cy="37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1774825" y="4732338"/>
            <a:ext cx="864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eaLnBrk="1" hangingPunct="1"/>
            <a:r>
              <a:rPr lang="en-US" sz="1800">
                <a:solidFill>
                  <a:srgbClr val="003399"/>
                </a:solidFill>
              </a:rPr>
              <a:t>Practical realisation of vortex beams in TEM! </a:t>
            </a:r>
          </a:p>
          <a:p>
            <a:pPr eaLnBrk="1" hangingPunct="1"/>
            <a:r>
              <a:rPr lang="en-US" sz="1800">
                <a:solidFill>
                  <a:srgbClr val="003399"/>
                </a:solidFill>
              </a:rPr>
              <a:t>Many applications exist for optical vortex beams</a:t>
            </a:r>
            <a:endParaRPr lang="nl-BE" sz="1800">
              <a:solidFill>
                <a:srgbClr val="003399"/>
              </a:solidFill>
            </a:endParaRPr>
          </a:p>
        </p:txBody>
      </p:sp>
      <p:pic>
        <p:nvPicPr>
          <p:cNvPr id="14341"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02375" y="909641"/>
            <a:ext cx="3538538" cy="353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342" name="Text Box 6"/>
          <p:cNvSpPr txBox="1">
            <a:spLocks noChangeArrowheads="1"/>
          </p:cNvSpPr>
          <p:nvPr/>
        </p:nvSpPr>
        <p:spPr bwMode="auto">
          <a:xfrm>
            <a:off x="7608888" y="407670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r>
              <a:rPr lang="en-US" sz="1800"/>
              <a:t>28%</a:t>
            </a:r>
          </a:p>
        </p:txBody>
      </p:sp>
      <p:sp>
        <p:nvSpPr>
          <p:cNvPr id="14343" name="Text Box 7"/>
          <p:cNvSpPr txBox="1">
            <a:spLocks noChangeArrowheads="1"/>
          </p:cNvSpPr>
          <p:nvPr/>
        </p:nvSpPr>
        <p:spPr bwMode="auto">
          <a:xfrm>
            <a:off x="6530975" y="3376613"/>
            <a:ext cx="57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r>
              <a:rPr lang="en-US" sz="1800"/>
              <a:t>l=-1</a:t>
            </a:r>
          </a:p>
        </p:txBody>
      </p:sp>
      <p:sp>
        <p:nvSpPr>
          <p:cNvPr id="14344" name="Text Box 8"/>
          <p:cNvSpPr txBox="1">
            <a:spLocks noChangeArrowheads="1"/>
          </p:cNvSpPr>
          <p:nvPr/>
        </p:nvSpPr>
        <p:spPr bwMode="auto">
          <a:xfrm>
            <a:off x="7939088" y="15573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r>
              <a:rPr lang="en-US" sz="1800"/>
              <a:t>l=+1</a:t>
            </a:r>
          </a:p>
        </p:txBody>
      </p:sp>
      <p:sp>
        <p:nvSpPr>
          <p:cNvPr id="14345" name="Text Box 9"/>
          <p:cNvSpPr txBox="1">
            <a:spLocks noChangeArrowheads="1"/>
          </p:cNvSpPr>
          <p:nvPr/>
        </p:nvSpPr>
        <p:spPr bwMode="auto">
          <a:xfrm>
            <a:off x="1774828" y="5373691"/>
            <a:ext cx="8524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GB" sz="1600"/>
              <a:t>Verbeeck, J. and Tian, H. and Schattschneider, P.,'Production and application of electron vortex beams', </a:t>
            </a:r>
            <a:r>
              <a:rPr lang="en-GB" sz="1600" b="1"/>
              <a:t>Nature</a:t>
            </a:r>
            <a:r>
              <a:rPr lang="en-GB" sz="1600"/>
              <a:t> 467(2010) 301-304</a:t>
            </a:r>
            <a:endParaRPr lang="en-US"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B66AE-1352-4852-B780-E3C22845F712}"/>
              </a:ext>
            </a:extLst>
          </p:cNvPr>
          <p:cNvPicPr>
            <a:picLocks noChangeAspect="1"/>
          </p:cNvPicPr>
          <p:nvPr/>
        </p:nvPicPr>
        <p:blipFill>
          <a:blip r:embed="rId3"/>
          <a:stretch>
            <a:fillRect/>
          </a:stretch>
        </p:blipFill>
        <p:spPr>
          <a:xfrm rot="16200000">
            <a:off x="2659240" y="-2659239"/>
            <a:ext cx="6873521" cy="12191999"/>
          </a:xfrm>
          <a:prstGeom prst="rect">
            <a:avLst/>
          </a:prstGeom>
        </p:spPr>
      </p:pic>
      <p:pic>
        <p:nvPicPr>
          <p:cNvPr id="9" name="Picture 8">
            <a:extLst>
              <a:ext uri="{FF2B5EF4-FFF2-40B4-BE49-F238E27FC236}">
                <a16:creationId xmlns:a16="http://schemas.microsoft.com/office/drawing/2014/main" id="{F92074D3-0C8A-4B6C-AA9F-13D0C5B8C1D6}"/>
              </a:ext>
            </a:extLst>
          </p:cNvPr>
          <p:cNvPicPr>
            <a:picLocks noChangeAspect="1"/>
          </p:cNvPicPr>
          <p:nvPr/>
        </p:nvPicPr>
        <p:blipFill>
          <a:blip r:embed="rId4"/>
          <a:stretch>
            <a:fillRect/>
          </a:stretch>
        </p:blipFill>
        <p:spPr>
          <a:xfrm rot="16200000">
            <a:off x="2668475" y="-2658289"/>
            <a:ext cx="6892318" cy="12229267"/>
          </a:xfrm>
          <a:prstGeom prst="rect">
            <a:avLst/>
          </a:prstGeom>
        </p:spPr>
      </p:pic>
      <p:sp>
        <p:nvSpPr>
          <p:cNvPr id="6" name="Footer Placeholder 4">
            <a:extLst>
              <a:ext uri="{FF2B5EF4-FFF2-40B4-BE49-F238E27FC236}">
                <a16:creationId xmlns:a16="http://schemas.microsoft.com/office/drawing/2014/main" id="{8DB24E3B-D062-47CD-8DF0-6BC59637BCBE}"/>
              </a:ext>
            </a:extLst>
          </p:cNvPr>
          <p:cNvSpPr>
            <a:spLocks noGrp="1"/>
          </p:cNvSpPr>
          <p:nvPr>
            <p:ph type="ftr" sz="quarter" idx="11"/>
          </p:nvPr>
        </p:nvSpPr>
        <p:spPr>
          <a:xfrm>
            <a:off x="8484096" y="6562118"/>
            <a:ext cx="4032448" cy="20718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675" dirty="0"/>
          </a:p>
        </p:txBody>
      </p:sp>
    </p:spTree>
    <p:extLst>
      <p:ext uri="{BB962C8B-B14F-4D97-AF65-F5344CB8AC3E}">
        <p14:creationId xmlns:p14="http://schemas.microsoft.com/office/powerpoint/2010/main" val="2573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Verdana" charset="0"/>
              </a:rPr>
              <a:t>Alternative setup: Spiral</a:t>
            </a:r>
          </a:p>
        </p:txBody>
      </p:sp>
      <p:pic>
        <p:nvPicPr>
          <p:cNvPr id="20483" name="Picture 2" descr="Z:\ematsu\documenten\Conferenties\Glasgow_feb_2012\fib.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836616"/>
            <a:ext cx="36639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6" y="862013"/>
            <a:ext cx="3671887"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876" y="4437066"/>
            <a:ext cx="19939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6" name="TextBox 5"/>
          <p:cNvSpPr txBox="1">
            <a:spLocks noChangeArrowheads="1"/>
          </p:cNvSpPr>
          <p:nvPr/>
        </p:nvSpPr>
        <p:spPr bwMode="auto">
          <a:xfrm>
            <a:off x="4295803" y="5796552"/>
            <a:ext cx="626425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charset="0"/>
                <a:cs typeface="Arial" charset="0"/>
              </a:defRPr>
            </a:lvl1pPr>
            <a:lvl2pPr marL="742950" indent="-285750" eaLnBrk="0" hangingPunct="0">
              <a:defRPr sz="3600">
                <a:solidFill>
                  <a:schemeClr val="tx1"/>
                </a:solidFill>
                <a:latin typeface="Arial" charset="0"/>
                <a:ea typeface="Arial" charset="0"/>
                <a:cs typeface="Arial" charset="0"/>
              </a:defRPr>
            </a:lvl2pPr>
            <a:lvl3pPr marL="1143000" indent="-228600" eaLnBrk="0" hangingPunct="0">
              <a:defRPr sz="3600">
                <a:solidFill>
                  <a:schemeClr val="tx1"/>
                </a:solidFill>
                <a:latin typeface="Arial" charset="0"/>
                <a:ea typeface="Arial" charset="0"/>
                <a:cs typeface="Arial" charset="0"/>
              </a:defRPr>
            </a:lvl3pPr>
            <a:lvl4pPr marL="1600200" indent="-228600" eaLnBrk="0" hangingPunct="0">
              <a:defRPr sz="3600">
                <a:solidFill>
                  <a:schemeClr val="tx1"/>
                </a:solidFill>
                <a:latin typeface="Arial" charset="0"/>
                <a:ea typeface="Arial" charset="0"/>
                <a:cs typeface="Arial" charset="0"/>
              </a:defRPr>
            </a:lvl4pPr>
            <a:lvl5pPr marL="2057400" indent="-228600" eaLnBrk="0" hangingPunct="0">
              <a:defRPr sz="3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ea typeface="Arial" charset="0"/>
                <a:cs typeface="Arial" charset="0"/>
              </a:defRPr>
            </a:lvl9pPr>
          </a:lstStyle>
          <a:p>
            <a:r>
              <a:rPr lang="en-US" sz="1600" dirty="0" err="1"/>
              <a:t>Verbeeck</a:t>
            </a:r>
            <a:r>
              <a:rPr lang="en-US" sz="1600" dirty="0"/>
              <a:t>, J.; </a:t>
            </a:r>
            <a:r>
              <a:rPr lang="en-US" sz="1600" dirty="0" err="1"/>
              <a:t>Tian</a:t>
            </a:r>
            <a:r>
              <a:rPr lang="en-US" sz="1600" dirty="0"/>
              <a:t>, H. &amp; </a:t>
            </a:r>
            <a:r>
              <a:rPr lang="en-US" sz="1600" dirty="0" err="1"/>
              <a:t>Beche</a:t>
            </a:r>
            <a:r>
              <a:rPr lang="en-US" sz="1600" dirty="0"/>
              <a:t>, A. 'A new way of producing electron vortex probes for STEM’, </a:t>
            </a:r>
            <a:r>
              <a:rPr lang="en-US" sz="1600" dirty="0" err="1"/>
              <a:t>Ultramicroscopy</a:t>
            </a:r>
            <a:r>
              <a:rPr lang="en-US" sz="1600" dirty="0"/>
              <a:t> </a:t>
            </a:r>
            <a:r>
              <a:rPr lang="en-US" sz="1600" b="1" dirty="0"/>
              <a:t>113</a:t>
            </a:r>
            <a:r>
              <a:rPr lang="en-US" sz="1600" dirty="0"/>
              <a:t>, (2012) 83-87.</a:t>
            </a:r>
          </a:p>
        </p:txBody>
      </p:sp>
      <p:sp>
        <p:nvSpPr>
          <p:cNvPr id="7" name="Rectangle 6"/>
          <p:cNvSpPr/>
          <p:nvPr/>
        </p:nvSpPr>
        <p:spPr>
          <a:xfrm>
            <a:off x="4295800" y="5013179"/>
            <a:ext cx="6264696" cy="830997"/>
          </a:xfrm>
          <a:prstGeom prst="rect">
            <a:avLst/>
          </a:prstGeom>
        </p:spPr>
        <p:txBody>
          <a:bodyPr wrap="square">
            <a:spAutoFit/>
          </a:bodyPr>
          <a:lstStyle/>
          <a:p>
            <a:r>
              <a:rPr lang="en-US" sz="1600" dirty="0"/>
              <a:t>N.R. </a:t>
            </a:r>
            <a:r>
              <a:rPr lang="en-US" sz="1600" dirty="0" err="1"/>
              <a:t>Heckenberg</a:t>
            </a:r>
            <a:r>
              <a:rPr lang="en-US" sz="1600" dirty="0"/>
              <a:t>, R. </a:t>
            </a:r>
            <a:r>
              <a:rPr lang="en-US" sz="1600" dirty="0" err="1"/>
              <a:t>McDuff</a:t>
            </a:r>
            <a:r>
              <a:rPr lang="en-US" sz="1600" dirty="0"/>
              <a:t>, C.P. Smith, A.G. White, Generation of optical phase singularities by computer-generated holograms, Optics Letters 17 (3) (1992) 221–223.</a:t>
            </a:r>
          </a:p>
        </p:txBody>
      </p:sp>
    </p:spTree>
    <p:extLst>
      <p:ext uri="{BB962C8B-B14F-4D97-AF65-F5344CB8AC3E}">
        <p14:creationId xmlns:p14="http://schemas.microsoft.com/office/powerpoint/2010/main" val="2468909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Holograms?</a:t>
            </a:r>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2012274" y="1901087"/>
            <a:ext cx="4021478" cy="2884340"/>
            <a:chOff x="301665" y="81672"/>
            <a:chExt cx="8429613" cy="6046004"/>
          </a:xfrm>
        </p:grpSpPr>
        <p:pic>
          <p:nvPicPr>
            <p:cNvPr id="2050" name="Picture 2" descr="\\ematbyname.emat.ua.ac.be\gguzzina\Data\Plasmons\2014-06-23 - Plasmons HG Au nanoballs\Aperture tests\dipole1 slide\001_002.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7962" y="81672"/>
              <a:ext cx="4233316" cy="38985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matbyname.emat.ua.ac.be\gguzzina\Data\Plasmons\2014-06-23 - Plasmons HG Au nanoballs\Aperture tests\dipole1 slide\26101.0.Dipole 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31640" y="4082051"/>
              <a:ext cx="5871213" cy="2045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atbyname.emat.ua.ac.be\gguzzina\Data\Plasmons\2014-06-23 - Plasmons HG Au nanoballs\Aperture tests\dipole1 slide\design1.bmp"/>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1665" y="81672"/>
              <a:ext cx="3766279" cy="3766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6302258" y="1897668"/>
            <a:ext cx="4015426" cy="2884340"/>
            <a:chOff x="342712" y="169139"/>
            <a:chExt cx="8431643" cy="5981255"/>
          </a:xfrm>
        </p:grpSpPr>
        <p:pic>
          <p:nvPicPr>
            <p:cNvPr id="9" name="Picture 2" descr="\\ematbyname.emat.ua.ac.be\gguzzina\Data\Plasmons\2014-06-23 - Plasmons HG Au nanoballs\Aperture tests\dipole2 slide\001_005.tif"/>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41039" y="169139"/>
              <a:ext cx="4233316" cy="38985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matbyname.emat.ua.ac.be\gguzzina\Data\Plasmons\2014-06-23 - Plasmons HG Au nanoballs\Aperture tests\dipole2 slide\design3.bmp"/>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2712" y="176230"/>
              <a:ext cx="3768309" cy="3768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matbyname.emat.ua.ac.be\gguzzina\Data\Plasmons\2014-06-23 - Plasmons HG Au nanoballs\Aperture tests\dipole2 slide\Dipole 2.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413732" y="4206178"/>
              <a:ext cx="5789121" cy="19442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5110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Lets make an aberration corrector!</a:t>
            </a:r>
          </a:p>
        </p:txBody>
      </p:sp>
      <p:sp>
        <p:nvSpPr>
          <p:cNvPr id="3" name="Content Placeholder 2"/>
          <p:cNvSpPr>
            <a:spLocks noGrp="1"/>
          </p:cNvSpPr>
          <p:nvPr>
            <p:ph idx="1"/>
          </p:nvPr>
        </p:nvSpPr>
        <p:spPr/>
        <p:txBody>
          <a:bodyPr/>
          <a:lstStyle/>
          <a:p>
            <a:r>
              <a:rPr lang="en-GB" dirty="0"/>
              <a:t>Can we use a </a:t>
            </a:r>
            <a:r>
              <a:rPr lang="en-GB" dirty="0" err="1"/>
              <a:t>neg</a:t>
            </a:r>
            <a:r>
              <a:rPr lang="en-GB" dirty="0"/>
              <a:t> Cs wave as desired wave?</a:t>
            </a:r>
          </a:p>
        </p:txBody>
      </p:sp>
      <p:pic>
        <p:nvPicPr>
          <p:cNvPr id="4" name="Picture 3"/>
          <p:cNvPicPr>
            <a:picLocks noChangeAspect="1"/>
          </p:cNvPicPr>
          <p:nvPr/>
        </p:nvPicPr>
        <p:blipFill>
          <a:blip r:embed="rId2"/>
          <a:stretch>
            <a:fillRect/>
          </a:stretch>
        </p:blipFill>
        <p:spPr>
          <a:xfrm>
            <a:off x="-312711" y="1124745"/>
            <a:ext cx="8280920" cy="4147269"/>
          </a:xfrm>
          <a:prstGeom prst="rect">
            <a:avLst/>
          </a:prstGeom>
        </p:spPr>
      </p:pic>
      <p:pic>
        <p:nvPicPr>
          <p:cNvPr id="5" name="Picture 4"/>
          <p:cNvPicPr>
            <a:picLocks noChangeAspect="1"/>
          </p:cNvPicPr>
          <p:nvPr/>
        </p:nvPicPr>
        <p:blipFill>
          <a:blip r:embed="rId3"/>
          <a:stretch>
            <a:fillRect/>
          </a:stretch>
        </p:blipFill>
        <p:spPr>
          <a:xfrm>
            <a:off x="5315030" y="1124744"/>
            <a:ext cx="5533501" cy="4144000"/>
          </a:xfrm>
          <a:prstGeom prst="rect">
            <a:avLst/>
          </a:prstGeom>
        </p:spPr>
      </p:pic>
      <p:sp>
        <p:nvSpPr>
          <p:cNvPr id="6" name="TextBox 5"/>
          <p:cNvSpPr txBox="1"/>
          <p:nvPr/>
        </p:nvSpPr>
        <p:spPr>
          <a:xfrm>
            <a:off x="6384035" y="4924686"/>
            <a:ext cx="3778599" cy="830997"/>
          </a:xfrm>
          <a:prstGeom prst="rect">
            <a:avLst/>
          </a:prstGeom>
          <a:noFill/>
        </p:spPr>
        <p:txBody>
          <a:bodyPr wrap="none" rtlCol="0">
            <a:spAutoFit/>
          </a:bodyPr>
          <a:lstStyle/>
          <a:p>
            <a:r>
              <a:rPr lang="en-GB" sz="1600" dirty="0"/>
              <a:t>Left beam is Cs corrected</a:t>
            </a:r>
          </a:p>
          <a:p>
            <a:r>
              <a:rPr lang="en-GB" sz="1600" dirty="0"/>
              <a:t>Central is uncorrected (notice the gain!)</a:t>
            </a:r>
          </a:p>
          <a:p>
            <a:r>
              <a:rPr lang="en-GB" sz="1600" dirty="0"/>
              <a:t>Right beam is Cs doubled</a:t>
            </a:r>
          </a:p>
        </p:txBody>
      </p:sp>
      <p:sp>
        <p:nvSpPr>
          <p:cNvPr id="7" name="TextBox 6"/>
          <p:cNvSpPr txBox="1"/>
          <p:nvPr/>
        </p:nvSpPr>
        <p:spPr>
          <a:xfrm>
            <a:off x="2652263" y="5755683"/>
            <a:ext cx="5487400" cy="646331"/>
          </a:xfrm>
          <a:prstGeom prst="rect">
            <a:avLst/>
          </a:prstGeom>
          <a:noFill/>
        </p:spPr>
        <p:txBody>
          <a:bodyPr wrap="none" rtlCol="0">
            <a:spAutoFit/>
          </a:bodyPr>
          <a:lstStyle/>
          <a:p>
            <a:r>
              <a:rPr lang="en-GB" sz="1800" dirty="0"/>
              <a:t>Cost=50$ (factor 200.000 lower than real corrector!)</a:t>
            </a:r>
          </a:p>
          <a:p>
            <a:r>
              <a:rPr lang="en-GB" sz="1800" dirty="0"/>
              <a:t>Downside: unwanted beams, reduces intensity</a:t>
            </a:r>
          </a:p>
        </p:txBody>
      </p:sp>
      <p:sp>
        <p:nvSpPr>
          <p:cNvPr id="8" name="TextBox 7"/>
          <p:cNvSpPr txBox="1"/>
          <p:nvPr/>
        </p:nvSpPr>
        <p:spPr>
          <a:xfrm>
            <a:off x="2157413" y="4821352"/>
            <a:ext cx="1518364" cy="461665"/>
          </a:xfrm>
          <a:prstGeom prst="rect">
            <a:avLst/>
          </a:prstGeom>
          <a:noFill/>
        </p:spPr>
        <p:txBody>
          <a:bodyPr wrap="none" rtlCol="0">
            <a:spAutoFit/>
          </a:bodyPr>
          <a:lstStyle/>
          <a:p>
            <a:r>
              <a:rPr lang="en-GB" sz="2400" dirty="0"/>
              <a:t>Cs -</a:t>
            </a:r>
            <a:r>
              <a:rPr lang="en-GB" sz="2400" dirty="0" err="1"/>
              <a:t>1mm</a:t>
            </a:r>
            <a:r>
              <a:rPr lang="en-GB" sz="2400" dirty="0"/>
              <a:t> </a:t>
            </a:r>
          </a:p>
        </p:txBody>
      </p:sp>
      <p:pic>
        <p:nvPicPr>
          <p:cNvPr id="9" name="Picture 8"/>
          <p:cNvPicPr>
            <a:picLocks noChangeAspect="1"/>
          </p:cNvPicPr>
          <p:nvPr/>
        </p:nvPicPr>
        <p:blipFill>
          <a:blip r:embed="rId4"/>
          <a:stretch>
            <a:fillRect/>
          </a:stretch>
        </p:blipFill>
        <p:spPr>
          <a:xfrm>
            <a:off x="7488761" y="3677900"/>
            <a:ext cx="3439819" cy="2576056"/>
          </a:xfrm>
          <a:prstGeom prst="rect">
            <a:avLst/>
          </a:prstGeom>
        </p:spPr>
      </p:pic>
    </p:spTree>
    <p:extLst>
      <p:ext uri="{BB962C8B-B14F-4D97-AF65-F5344CB8AC3E}">
        <p14:creationId xmlns:p14="http://schemas.microsoft.com/office/powerpoint/2010/main" val="1638865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Alternative with quadratic ref wave</a:t>
            </a:r>
          </a:p>
        </p:txBody>
      </p:sp>
      <p:pic>
        <p:nvPicPr>
          <p:cNvPr id="4" name="Picture 3"/>
          <p:cNvPicPr>
            <a:picLocks noChangeAspect="1"/>
          </p:cNvPicPr>
          <p:nvPr/>
        </p:nvPicPr>
        <p:blipFill>
          <a:blip r:embed="rId2"/>
          <a:stretch>
            <a:fillRect/>
          </a:stretch>
        </p:blipFill>
        <p:spPr>
          <a:xfrm>
            <a:off x="983434" y="548680"/>
            <a:ext cx="5533501" cy="4144000"/>
          </a:xfrm>
          <a:prstGeom prst="rect">
            <a:avLst/>
          </a:prstGeom>
        </p:spPr>
      </p:pic>
      <p:pic>
        <p:nvPicPr>
          <p:cNvPr id="5" name="Picture 4"/>
          <p:cNvPicPr>
            <a:picLocks noChangeAspect="1"/>
          </p:cNvPicPr>
          <p:nvPr/>
        </p:nvPicPr>
        <p:blipFill>
          <a:blip r:embed="rId3"/>
          <a:stretch>
            <a:fillRect/>
          </a:stretch>
        </p:blipFill>
        <p:spPr>
          <a:xfrm>
            <a:off x="4943872" y="709276"/>
            <a:ext cx="3418472" cy="2560070"/>
          </a:xfrm>
          <a:prstGeom prst="rect">
            <a:avLst/>
          </a:prstGeom>
        </p:spPr>
      </p:pic>
      <p:pic>
        <p:nvPicPr>
          <p:cNvPr id="6" name="Picture 5"/>
          <p:cNvPicPr>
            <a:picLocks noChangeAspect="1"/>
          </p:cNvPicPr>
          <p:nvPr/>
        </p:nvPicPr>
        <p:blipFill>
          <a:blip r:embed="rId4"/>
          <a:stretch>
            <a:fillRect/>
          </a:stretch>
        </p:blipFill>
        <p:spPr>
          <a:xfrm>
            <a:off x="4870816" y="4486040"/>
            <a:ext cx="3491528" cy="2614781"/>
          </a:xfrm>
          <a:prstGeom prst="rect">
            <a:avLst/>
          </a:prstGeom>
        </p:spPr>
      </p:pic>
      <p:pic>
        <p:nvPicPr>
          <p:cNvPr id="7" name="Picture 6"/>
          <p:cNvPicPr>
            <a:picLocks noChangeAspect="1"/>
          </p:cNvPicPr>
          <p:nvPr/>
        </p:nvPicPr>
        <p:blipFill>
          <a:blip r:embed="rId5"/>
          <a:stretch>
            <a:fillRect/>
          </a:stretch>
        </p:blipFill>
        <p:spPr>
          <a:xfrm>
            <a:off x="7951282" y="4612402"/>
            <a:ext cx="2699961" cy="2021982"/>
          </a:xfrm>
          <a:prstGeom prst="rect">
            <a:avLst/>
          </a:prstGeom>
        </p:spPr>
      </p:pic>
      <p:pic>
        <p:nvPicPr>
          <p:cNvPr id="8" name="Picture 7"/>
          <p:cNvPicPr>
            <a:picLocks noChangeAspect="1"/>
          </p:cNvPicPr>
          <p:nvPr/>
        </p:nvPicPr>
        <p:blipFill>
          <a:blip r:embed="rId6"/>
          <a:stretch>
            <a:fillRect/>
          </a:stretch>
        </p:blipFill>
        <p:spPr>
          <a:xfrm>
            <a:off x="7951279" y="753919"/>
            <a:ext cx="2526094" cy="1951926"/>
          </a:xfrm>
          <a:prstGeom prst="rect">
            <a:avLst/>
          </a:prstGeom>
        </p:spPr>
      </p:pic>
      <p:pic>
        <p:nvPicPr>
          <p:cNvPr id="9" name="Picture 8"/>
          <p:cNvPicPr>
            <a:picLocks noChangeAspect="1"/>
          </p:cNvPicPr>
          <p:nvPr/>
        </p:nvPicPr>
        <p:blipFill>
          <a:blip r:embed="rId7"/>
          <a:stretch>
            <a:fillRect/>
          </a:stretch>
        </p:blipFill>
        <p:spPr>
          <a:xfrm>
            <a:off x="4943875" y="2524644"/>
            <a:ext cx="3365081" cy="2520085"/>
          </a:xfrm>
          <a:prstGeom prst="rect">
            <a:avLst/>
          </a:prstGeom>
        </p:spPr>
      </p:pic>
      <p:pic>
        <p:nvPicPr>
          <p:cNvPr id="10" name="Picture 9"/>
          <p:cNvPicPr>
            <a:picLocks noChangeAspect="1"/>
          </p:cNvPicPr>
          <p:nvPr/>
        </p:nvPicPr>
        <p:blipFill>
          <a:blip r:embed="rId8"/>
          <a:stretch>
            <a:fillRect/>
          </a:stretch>
        </p:blipFill>
        <p:spPr>
          <a:xfrm>
            <a:off x="7779244" y="2694588"/>
            <a:ext cx="2757523" cy="2065090"/>
          </a:xfrm>
          <a:prstGeom prst="rect">
            <a:avLst/>
          </a:prstGeom>
        </p:spPr>
      </p:pic>
      <p:sp>
        <p:nvSpPr>
          <p:cNvPr id="11" name="TextBox 10"/>
          <p:cNvSpPr txBox="1"/>
          <p:nvPr/>
        </p:nvSpPr>
        <p:spPr>
          <a:xfrm>
            <a:off x="2137378" y="4338737"/>
            <a:ext cx="3310553" cy="1631216"/>
          </a:xfrm>
          <a:prstGeom prst="rect">
            <a:avLst/>
          </a:prstGeom>
          <a:noFill/>
        </p:spPr>
        <p:txBody>
          <a:bodyPr wrap="square" rtlCol="0">
            <a:spAutoFit/>
          </a:bodyPr>
          <a:lstStyle/>
          <a:p>
            <a:r>
              <a:rPr lang="en-GB" sz="2000" dirty="0"/>
              <a:t>Cs -</a:t>
            </a:r>
            <a:r>
              <a:rPr lang="en-GB" sz="2000" dirty="0" err="1"/>
              <a:t>1mm</a:t>
            </a:r>
            <a:endParaRPr lang="en-GB" sz="2000" dirty="0"/>
          </a:p>
          <a:p>
            <a:r>
              <a:rPr lang="en-GB" sz="2000" dirty="0"/>
              <a:t>-</a:t>
            </a:r>
            <a:r>
              <a:rPr lang="en-GB" sz="2000" dirty="0" err="1"/>
              <a:t>100,0,100nm</a:t>
            </a:r>
            <a:r>
              <a:rPr lang="en-GB" sz="2000" dirty="0"/>
              <a:t> defocus</a:t>
            </a:r>
          </a:p>
          <a:p>
            <a:endParaRPr lang="en-GB" sz="2000" dirty="0"/>
          </a:p>
          <a:p>
            <a:r>
              <a:rPr lang="en-GB" sz="2000" dirty="0"/>
              <a:t>Solved mostly the issue with sidebands</a:t>
            </a:r>
          </a:p>
        </p:txBody>
      </p:sp>
    </p:spTree>
    <p:extLst>
      <p:ext uri="{BB962C8B-B14F-4D97-AF65-F5344CB8AC3E}">
        <p14:creationId xmlns:p14="http://schemas.microsoft.com/office/powerpoint/2010/main" val="40338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2: </a:t>
            </a:r>
            <a:r>
              <a:rPr lang="en-GB" dirty="0" err="1"/>
              <a:t>Aharanov</a:t>
            </a:r>
            <a:r>
              <a:rPr lang="en-GB" dirty="0"/>
              <a:t> Bohm effect</a:t>
            </a:r>
          </a:p>
        </p:txBody>
      </p:sp>
      <p:pic>
        <p:nvPicPr>
          <p:cNvPr id="5" name="Picture 2" descr="\varphi = \frac{q}{\hbar} \int_P \mathbf{A} \cdot d\mathbf{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463" y="1472904"/>
            <a:ext cx="2688292" cy="86409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Delta\varphi = \frac{q\Phi}{\h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463" y="2936168"/>
            <a:ext cx="1368100" cy="6604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5303915" y="769930"/>
            <a:ext cx="5377745" cy="2947102"/>
          </a:xfrm>
          <a:prstGeom prst="rect">
            <a:avLst/>
          </a:prstGeom>
        </p:spPr>
      </p:pic>
      <p:sp>
        <p:nvSpPr>
          <p:cNvPr id="8" name="TextBox 7"/>
          <p:cNvSpPr txBox="1"/>
          <p:nvPr/>
        </p:nvSpPr>
        <p:spPr>
          <a:xfrm>
            <a:off x="2132463" y="4136693"/>
            <a:ext cx="7614264" cy="646331"/>
          </a:xfrm>
          <a:prstGeom prst="rect">
            <a:avLst/>
          </a:prstGeom>
          <a:noFill/>
        </p:spPr>
        <p:txBody>
          <a:bodyPr wrap="none" rtlCol="0">
            <a:spAutoFit/>
          </a:bodyPr>
          <a:lstStyle/>
          <a:p>
            <a:r>
              <a:rPr lang="en-GB" dirty="0"/>
              <a:t>Purely QM effect, no forces involved</a:t>
            </a:r>
          </a:p>
        </p:txBody>
      </p:sp>
      <p:pic>
        <p:nvPicPr>
          <p:cNvPr id="9" name="Picture 8"/>
          <p:cNvPicPr>
            <a:picLocks noChangeAspect="1"/>
          </p:cNvPicPr>
          <p:nvPr/>
        </p:nvPicPr>
        <p:blipFill>
          <a:blip r:embed="rId5"/>
          <a:stretch>
            <a:fillRect/>
          </a:stretch>
        </p:blipFill>
        <p:spPr>
          <a:xfrm>
            <a:off x="2157416" y="4835336"/>
            <a:ext cx="4189651" cy="2022667"/>
          </a:xfrm>
          <a:prstGeom prst="rect">
            <a:avLst/>
          </a:prstGeom>
        </p:spPr>
      </p:pic>
    </p:spTree>
    <p:extLst>
      <p:ext uri="{BB962C8B-B14F-4D97-AF65-F5344CB8AC3E}">
        <p14:creationId xmlns:p14="http://schemas.microsoft.com/office/powerpoint/2010/main" val="3014473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Tonomura</a:t>
            </a:r>
            <a:r>
              <a:rPr lang="en-GB" dirty="0"/>
              <a:t> experiment</a:t>
            </a:r>
          </a:p>
        </p:txBody>
      </p:sp>
      <p:pic>
        <p:nvPicPr>
          <p:cNvPr id="4" name="Content Placeholder 3"/>
          <p:cNvPicPr>
            <a:picLocks noGrp="1" noChangeAspect="1"/>
          </p:cNvPicPr>
          <p:nvPr>
            <p:ph idx="1"/>
          </p:nvPr>
        </p:nvPicPr>
        <p:blipFill>
          <a:blip r:embed="rId2"/>
          <a:stretch>
            <a:fillRect/>
          </a:stretch>
        </p:blipFill>
        <p:spPr>
          <a:xfrm>
            <a:off x="1679534" y="1400178"/>
            <a:ext cx="4651739" cy="4388183"/>
          </a:xfrm>
          <a:prstGeom prst="rect">
            <a:avLst/>
          </a:prstGeom>
        </p:spPr>
      </p:pic>
      <p:pic>
        <p:nvPicPr>
          <p:cNvPr id="5" name="Picture 4"/>
          <p:cNvPicPr>
            <a:picLocks noChangeAspect="1"/>
          </p:cNvPicPr>
          <p:nvPr/>
        </p:nvPicPr>
        <p:blipFill>
          <a:blip r:embed="rId3"/>
          <a:stretch>
            <a:fillRect/>
          </a:stretch>
        </p:blipFill>
        <p:spPr>
          <a:xfrm>
            <a:off x="5497716" y="904050"/>
            <a:ext cx="5170284" cy="2308926"/>
          </a:xfrm>
          <a:prstGeom prst="rect">
            <a:avLst/>
          </a:prstGeom>
        </p:spPr>
      </p:pic>
    </p:spTree>
    <p:extLst>
      <p:ext uri="{BB962C8B-B14F-4D97-AF65-F5344CB8AC3E}">
        <p14:creationId xmlns:p14="http://schemas.microsoft.com/office/powerpoint/2010/main" val="737564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2"/>
          <a:stretch>
            <a:fillRect/>
          </a:stretch>
        </p:blipFill>
        <p:spPr>
          <a:xfrm>
            <a:off x="1703512" y="908720"/>
            <a:ext cx="8784976" cy="4693026"/>
          </a:xfrm>
          <a:prstGeom prst="rect">
            <a:avLst/>
          </a:prstGeom>
        </p:spPr>
      </p:pic>
    </p:spTree>
    <p:extLst>
      <p:ext uri="{BB962C8B-B14F-4D97-AF65-F5344CB8AC3E}">
        <p14:creationId xmlns:p14="http://schemas.microsoft.com/office/powerpoint/2010/main" val="3620959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Cs/Cc corrector TEM</a:t>
            </a:r>
          </a:p>
        </p:txBody>
      </p:sp>
      <p:pic>
        <p:nvPicPr>
          <p:cNvPr id="2050" name="Picture 2" descr="correcto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47528" y="889843"/>
            <a:ext cx="333375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96830" y="889843"/>
            <a:ext cx="3790616" cy="5053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4"/>
          <p:cNvSpPr txBox="1">
            <a:spLocks noChangeArrowheads="1"/>
          </p:cNvSpPr>
          <p:nvPr/>
        </p:nvSpPr>
        <p:spPr bwMode="auto">
          <a:xfrm>
            <a:off x="6240908" y="6052546"/>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a:latin typeface="Arial" charset="0"/>
              </a:rPr>
              <a:t>M. Haider et al. Phil. Trans. R. Soc. A 2009;367:3665-3682</a:t>
            </a:r>
          </a:p>
        </p:txBody>
      </p:sp>
      <p:sp>
        <p:nvSpPr>
          <p:cNvPr id="4" name="TextBox 3"/>
          <p:cNvSpPr txBox="1"/>
          <p:nvPr/>
        </p:nvSpPr>
        <p:spPr>
          <a:xfrm>
            <a:off x="1847528" y="3562863"/>
            <a:ext cx="4393380" cy="1015663"/>
          </a:xfrm>
          <a:prstGeom prst="rect">
            <a:avLst/>
          </a:prstGeom>
          <a:noFill/>
        </p:spPr>
        <p:txBody>
          <a:bodyPr wrap="square" rtlCol="0">
            <a:spAutoFit/>
          </a:bodyPr>
          <a:lstStyle/>
          <a:p>
            <a:r>
              <a:rPr lang="en-US" sz="2000" dirty="0" err="1"/>
              <a:t>Haider</a:t>
            </a:r>
            <a:r>
              <a:rPr lang="en-US" sz="2000" dirty="0"/>
              <a:t>-Rose-Urban legacy</a:t>
            </a:r>
          </a:p>
          <a:p>
            <a:r>
              <a:rPr lang="en-US" sz="2000" dirty="0"/>
              <a:t>Driving force behind nearly all progress in TEM since the 1990-ies</a:t>
            </a:r>
          </a:p>
        </p:txBody>
      </p:sp>
      <p:sp>
        <p:nvSpPr>
          <p:cNvPr id="7" name="Rectangle 6"/>
          <p:cNvSpPr/>
          <p:nvPr/>
        </p:nvSpPr>
        <p:spPr>
          <a:xfrm>
            <a:off x="2639619" y="5338306"/>
            <a:ext cx="1930337" cy="400110"/>
          </a:xfrm>
          <a:prstGeom prst="rect">
            <a:avLst/>
          </a:prstGeom>
        </p:spPr>
        <p:txBody>
          <a:bodyPr wrap="none">
            <a:spAutoFit/>
          </a:bodyPr>
          <a:lstStyle/>
          <a:p>
            <a:r>
              <a:rPr lang="en-US" sz="2000" dirty="0"/>
              <a:t>resolution ~20</a:t>
            </a:r>
            <a:r>
              <a:rPr lang="el-GR" sz="2000" dirty="0"/>
              <a:t>λ</a:t>
            </a:r>
            <a:endParaRPr lang="en-US" sz="2000" dirty="0"/>
          </a:p>
        </p:txBody>
      </p:sp>
    </p:spTree>
    <p:extLst>
      <p:ext uri="{BB962C8B-B14F-4D97-AF65-F5344CB8AC3E}">
        <p14:creationId xmlns:p14="http://schemas.microsoft.com/office/powerpoint/2010/main" val="83972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Airy wave</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9945" y="980728"/>
            <a:ext cx="4134009" cy="13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2708920"/>
            <a:ext cx="13525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31" y="3262866"/>
            <a:ext cx="17811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63952" y="-1"/>
            <a:ext cx="5004048" cy="681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0" y="3789040"/>
            <a:ext cx="4248472" cy="1754326"/>
          </a:xfrm>
          <a:prstGeom prst="rect">
            <a:avLst/>
          </a:prstGeom>
        </p:spPr>
        <p:txBody>
          <a:bodyPr wrap="square">
            <a:spAutoFit/>
          </a:bodyPr>
          <a:lstStyle/>
          <a:p>
            <a:r>
              <a:rPr lang="en-US" sz="1800" dirty="0"/>
              <a:t>G. Guzzinati, L. Clark, A. Béché, R. Juchtmans, R. Van Boxem, M. Mazilu, and J. Verbeeck, “Prospects for versatile phase manipulation in the TEM: Beyond aberration correction,” </a:t>
            </a:r>
            <a:r>
              <a:rPr lang="en-US" sz="1800" i="1" dirty="0"/>
              <a:t>Ultramicroscopy</a:t>
            </a:r>
            <a:r>
              <a:rPr lang="en-US" sz="1800" dirty="0"/>
              <a:t>, vol. 151, 2015.</a:t>
            </a:r>
          </a:p>
        </p:txBody>
      </p:sp>
    </p:spTree>
    <p:extLst>
      <p:ext uri="{BB962C8B-B14F-4D97-AF65-F5344CB8AC3E}">
        <p14:creationId xmlns:p14="http://schemas.microsoft.com/office/powerpoint/2010/main" val="160922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magnetic monopole?</a:t>
            </a:r>
          </a:p>
        </p:txBody>
      </p:sp>
      <p:pic>
        <p:nvPicPr>
          <p:cNvPr id="4" name="Picture 3" descr="F:\EMAT\Papers\Needle aperture\Administrative\Submitted to Science - May 2013\Beche_Fig1.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0136" y="764704"/>
            <a:ext cx="3048000" cy="5229860"/>
          </a:xfrm>
          <a:prstGeom prst="rect">
            <a:avLst/>
          </a:prstGeom>
          <a:noFill/>
          <a:ln>
            <a:noFill/>
          </a:ln>
        </p:spPr>
      </p:pic>
      <p:sp>
        <p:nvSpPr>
          <p:cNvPr id="5" name="Rectangle 4"/>
          <p:cNvSpPr/>
          <p:nvPr/>
        </p:nvSpPr>
        <p:spPr>
          <a:xfrm>
            <a:off x="1919536" y="5157192"/>
            <a:ext cx="5328592" cy="738664"/>
          </a:xfrm>
          <a:prstGeom prst="rect">
            <a:avLst/>
          </a:prstGeom>
        </p:spPr>
        <p:txBody>
          <a:bodyPr wrap="square">
            <a:spAutoFit/>
          </a:bodyPr>
          <a:lstStyle/>
          <a:p>
            <a:r>
              <a:rPr lang="en-US" sz="1400" dirty="0"/>
              <a:t>A. Béché, R. Van Boxem, G. Van Tendeloo, and J. Verbeeck, “Magnetic monopole field exposed by electrons,” Nat. Phys., vol. 10, no. 1, pp. 26–29, Dec. 2013.</a:t>
            </a:r>
          </a:p>
        </p:txBody>
      </p:sp>
      <p:pic>
        <p:nvPicPr>
          <p:cNvPr id="1026" name="Picture 1" descr="image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5600" y="794360"/>
            <a:ext cx="2752104" cy="369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19536" y="4490454"/>
            <a:ext cx="4572000" cy="523220"/>
          </a:xfrm>
          <a:prstGeom prst="rect">
            <a:avLst/>
          </a:prstGeom>
        </p:spPr>
        <p:txBody>
          <a:bodyPr>
            <a:spAutoFit/>
          </a:bodyPr>
          <a:lstStyle/>
          <a:p>
            <a:r>
              <a:rPr lang="en-US" sz="1400" dirty="0"/>
              <a:t>A. </a:t>
            </a:r>
            <a:r>
              <a:rPr lang="en-US" sz="1400" dirty="0" err="1"/>
              <a:t>Tonomura</a:t>
            </a:r>
            <a:r>
              <a:rPr lang="en-US" sz="1400" dirty="0"/>
              <a:t>, Applications of electron holography. Rev. of Mod. Phys. 59, 639-669 (1987)</a:t>
            </a:r>
          </a:p>
        </p:txBody>
      </p:sp>
    </p:spTree>
    <p:extLst>
      <p:ext uri="{BB962C8B-B14F-4D97-AF65-F5344CB8AC3E}">
        <p14:creationId xmlns:p14="http://schemas.microsoft.com/office/powerpoint/2010/main" val="41096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manipulation?</a:t>
            </a:r>
          </a:p>
        </p:txBody>
      </p:sp>
      <p:pic>
        <p:nvPicPr>
          <p:cNvPr id="4" name="Content Placeholder 3"/>
          <p:cNvPicPr>
            <a:picLocks noGrp="1" noChangeAspect="1"/>
          </p:cNvPicPr>
          <p:nvPr>
            <p:ph idx="1"/>
          </p:nvPr>
        </p:nvPicPr>
        <p:blipFill>
          <a:blip r:embed="rId3"/>
          <a:srcRect l="-15792" r="-15792"/>
          <a:stretch>
            <a:fillRect/>
          </a:stretch>
        </p:blipFill>
        <p:spPr>
          <a:xfrm>
            <a:off x="1055442" y="1124747"/>
            <a:ext cx="6931021" cy="4516767"/>
          </a:xfrm>
        </p:spPr>
      </p:pic>
      <p:pic>
        <p:nvPicPr>
          <p:cNvPr id="5" name="Picture 4"/>
          <p:cNvPicPr>
            <a:picLocks noChangeAspect="1"/>
          </p:cNvPicPr>
          <p:nvPr/>
        </p:nvPicPr>
        <p:blipFill>
          <a:blip r:embed="rId4"/>
          <a:stretch>
            <a:fillRect/>
          </a:stretch>
        </p:blipFill>
        <p:spPr>
          <a:xfrm>
            <a:off x="6384032" y="1052736"/>
            <a:ext cx="4064000" cy="3048000"/>
          </a:xfrm>
          <a:prstGeom prst="rect">
            <a:avLst/>
          </a:prstGeom>
        </p:spPr>
      </p:pic>
    </p:spTree>
    <p:extLst>
      <p:ext uri="{BB962C8B-B14F-4D97-AF65-F5344CB8AC3E}">
        <p14:creationId xmlns:p14="http://schemas.microsoft.com/office/powerpoint/2010/main" val="2695854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mand\Vortex\Needles\JV_Needle_07\FIB\001_080.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3374" y="908720"/>
            <a:ext cx="4964717"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55"/>
          <p:cNvSpPr>
            <a:spLocks noChangeArrowheads="1"/>
          </p:cNvSpPr>
          <p:nvPr/>
        </p:nvSpPr>
        <p:spPr bwMode="auto">
          <a:xfrm>
            <a:off x="2286000" y="152403"/>
            <a:ext cx="7786688" cy="346075"/>
          </a:xfrm>
          <a:prstGeom prst="rect">
            <a:avLst/>
          </a:prstGeom>
          <a:noFill/>
          <a:ln w="9525">
            <a:noFill/>
            <a:miter lim="800000"/>
            <a:headEnd/>
            <a:tailEnd/>
          </a:ln>
        </p:spPr>
        <p:txBody>
          <a:bodyPr anchor="ctr"/>
          <a:lstStyle/>
          <a:p>
            <a:pPr fontAlgn="auto">
              <a:spcBef>
                <a:spcPts val="0"/>
              </a:spcBef>
              <a:spcAft>
                <a:spcPts val="0"/>
              </a:spcAft>
              <a:defRPr/>
            </a:pPr>
            <a:r>
              <a:rPr lang="en-US" sz="2800" kern="0" dirty="0">
                <a:solidFill>
                  <a:schemeClr val="bg1"/>
                </a:solidFill>
                <a:latin typeface="Times New Roman" pitchFamily="18" charset="0"/>
              </a:rPr>
              <a:t>I. FIB preparation</a:t>
            </a:r>
          </a:p>
        </p:txBody>
      </p:sp>
      <p:sp>
        <p:nvSpPr>
          <p:cNvPr id="2" name="Title 1"/>
          <p:cNvSpPr>
            <a:spLocks noGrp="1"/>
          </p:cNvSpPr>
          <p:nvPr>
            <p:ph type="title"/>
          </p:nvPr>
        </p:nvSpPr>
        <p:spPr/>
        <p:txBody>
          <a:bodyPr/>
          <a:lstStyle/>
          <a:p>
            <a:r>
              <a:rPr lang="en-US" dirty="0" err="1"/>
              <a:t>Aharanov</a:t>
            </a:r>
            <a:r>
              <a:rPr lang="en-US" dirty="0"/>
              <a:t> Bohm phase shift</a:t>
            </a:r>
          </a:p>
        </p:txBody>
      </p:sp>
      <p:sp>
        <p:nvSpPr>
          <p:cNvPr id="5" name="TextBox 4"/>
          <p:cNvSpPr txBox="1"/>
          <p:nvPr/>
        </p:nvSpPr>
        <p:spPr>
          <a:xfrm>
            <a:off x="7248128" y="2852936"/>
            <a:ext cx="3419872" cy="2369880"/>
          </a:xfrm>
          <a:prstGeom prst="rect">
            <a:avLst/>
          </a:prstGeom>
          <a:noFill/>
        </p:spPr>
        <p:txBody>
          <a:bodyPr wrap="square" rtlCol="0">
            <a:spAutoFit/>
          </a:bodyPr>
          <a:lstStyle/>
          <a:p>
            <a:r>
              <a:rPr lang="en-US" sz="2800" dirty="0"/>
              <a:t>m=+-1 </a:t>
            </a:r>
          </a:p>
          <a:p>
            <a:r>
              <a:rPr lang="en-US" sz="2800" dirty="0"/>
              <a:t>requires a single flux quantum through the needle</a:t>
            </a:r>
          </a:p>
          <a:p>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6979316" y="4554980"/>
                <a:ext cx="3149132" cy="890244"/>
              </a:xfrm>
              <a:prstGeom prst="rect">
                <a:avLst/>
              </a:prstGeom>
              <a:noFill/>
            </p:spPr>
            <p:txBody>
              <a:bodyPr wrap="none" rtlCol="0">
                <a:spAutoFit/>
              </a:bodyPr>
              <a:lstStyle/>
              <a:p>
                <a14:m>
                  <m:oMath xmlns:m="http://schemas.openxmlformats.org/officeDocument/2006/math">
                    <m:r>
                      <m:rPr>
                        <m:sty m:val="p"/>
                      </m:rPr>
                      <a:rPr lang="el-GR" i="1">
                        <a:latin typeface="Cambria Math"/>
                        <a:ea typeface="Cambria Math"/>
                      </a:rPr>
                      <m:t>Φ</m:t>
                    </m:r>
                    <m:r>
                      <a:rPr lang="en-US" i="1">
                        <a:latin typeface="Cambria Math"/>
                        <a:ea typeface="Cambria Math"/>
                      </a:rPr>
                      <m:t>=±</m:t>
                    </m:r>
                    <m:sSub>
                      <m:sSubPr>
                        <m:ctrlPr>
                          <a:rPr lang="en-US" i="1">
                            <a:latin typeface="Cambria Math" panose="02040503050406030204" pitchFamily="18" charset="0"/>
                            <a:ea typeface="Cambria Math"/>
                          </a:rPr>
                        </m:ctrlPr>
                      </m:sSubPr>
                      <m:e>
                        <m:r>
                          <m:rPr>
                            <m:sty m:val="p"/>
                          </m:rPr>
                          <a:rPr lang="el-GR" i="1">
                            <a:latin typeface="Cambria Math"/>
                            <a:ea typeface="Cambria Math"/>
                          </a:rPr>
                          <m:t>Φ</m:t>
                        </m:r>
                      </m:e>
                      <m:sub>
                        <m:r>
                          <a:rPr lang="en-US" i="1">
                            <a:latin typeface="Cambria Math"/>
                            <a:ea typeface="Cambria Math"/>
                          </a:rPr>
                          <m:t>0</m:t>
                        </m:r>
                      </m:sub>
                    </m:sSub>
                  </m:oMath>
                </a14:m>
                <a:r>
                  <a:rPr lang="en-US" dirty="0"/>
                  <a:t>=</a:t>
                </a:r>
                <a14:m>
                  <m:oMath xmlns:m="http://schemas.openxmlformats.org/officeDocument/2006/math">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h</m:t>
                        </m:r>
                      </m:num>
                      <m:den>
                        <m:r>
                          <a:rPr lang="en-US" i="1">
                            <a:latin typeface="Cambria Math"/>
                            <a:ea typeface="Cambria Math"/>
                          </a:rPr>
                          <m:t>2</m:t>
                        </m:r>
                        <m:r>
                          <a:rPr lang="en-US" i="1">
                            <a:latin typeface="Cambria Math"/>
                            <a:ea typeface="Cambria Math"/>
                          </a:rPr>
                          <m:t>𝑒</m:t>
                        </m:r>
                      </m:den>
                    </m:f>
                  </m:oMath>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979316" y="4554980"/>
                <a:ext cx="3149132" cy="890244"/>
              </a:xfrm>
              <a:prstGeom prst="rect">
                <a:avLst/>
              </a:prstGeom>
              <a:blipFill>
                <a:blip r:embed="rId4"/>
                <a:stretch>
                  <a:fillRect b="-10274"/>
                </a:stretch>
              </a:blipFill>
            </p:spPr>
            <p:txBody>
              <a:bodyPr/>
              <a:lstStyle/>
              <a:p>
                <a:r>
                  <a:rPr lang="en-US">
                    <a:noFill/>
                  </a:rPr>
                  <a:t> </a:t>
                </a:r>
              </a:p>
            </p:txBody>
          </p:sp>
        </mc:Fallback>
      </mc:AlternateContent>
      <p:sp>
        <p:nvSpPr>
          <p:cNvPr id="7" name="TextBox 6"/>
          <p:cNvSpPr txBox="1"/>
          <p:nvPr/>
        </p:nvSpPr>
        <p:spPr>
          <a:xfrm>
            <a:off x="2703925" y="5589240"/>
            <a:ext cx="6305572" cy="923330"/>
          </a:xfrm>
          <a:prstGeom prst="rect">
            <a:avLst/>
          </a:prstGeom>
          <a:noFill/>
        </p:spPr>
        <p:txBody>
          <a:bodyPr wrap="none" rtlCol="0">
            <a:spAutoFit/>
          </a:bodyPr>
          <a:lstStyle/>
          <a:p>
            <a:r>
              <a:rPr lang="en-US" sz="1800" dirty="0"/>
              <a:t>saturation field 2T would require cross section of 1000 nm</a:t>
            </a:r>
            <a:r>
              <a:rPr lang="en-US" sz="1800" baseline="30000" dirty="0"/>
              <a:t>2</a:t>
            </a:r>
            <a:r>
              <a:rPr lang="en-US" sz="1800" dirty="0"/>
              <a:t>, </a:t>
            </a:r>
          </a:p>
          <a:p>
            <a:r>
              <a:rPr lang="en-US" sz="1800" dirty="0"/>
              <a:t>in fact we have 225x12 nm</a:t>
            </a:r>
            <a:r>
              <a:rPr lang="en-US" sz="1800" baseline="30000" dirty="0"/>
              <a:t>2</a:t>
            </a:r>
            <a:r>
              <a:rPr lang="en-US" sz="1800" dirty="0"/>
              <a:t> active material</a:t>
            </a:r>
            <a:endParaRPr lang="en-US" sz="1800" baseline="30000" dirty="0"/>
          </a:p>
          <a:p>
            <a:r>
              <a:rPr lang="en-US" sz="1800" dirty="0">
                <a:solidFill>
                  <a:srgbClr val="FF0000"/>
                </a:solidFill>
              </a:rPr>
              <a:t>a flux quantum is not the smallest amount of flux </a:t>
            </a:r>
          </a:p>
        </p:txBody>
      </p:sp>
      <p:cxnSp>
        <p:nvCxnSpPr>
          <p:cNvPr id="9" name="Straight Connector 8"/>
          <p:cNvCxnSpPr/>
          <p:nvPr/>
        </p:nvCxnSpPr>
        <p:spPr bwMode="auto">
          <a:xfrm>
            <a:off x="3503712" y="908720"/>
            <a:ext cx="0" cy="2232248"/>
          </a:xfrm>
          <a:prstGeom prst="line">
            <a:avLst/>
          </a:prstGeom>
          <a:ln w="38100">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bwMode="auto">
          <a:xfrm>
            <a:off x="3503712" y="3293368"/>
            <a:ext cx="0" cy="512440"/>
          </a:xfrm>
          <a:prstGeom prst="line">
            <a:avLst/>
          </a:prstGeom>
          <a:ln w="38100">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bwMode="auto">
          <a:xfrm flipH="1">
            <a:off x="3071664" y="2204867"/>
            <a:ext cx="3816424" cy="1042263"/>
          </a:xfrm>
          <a:prstGeom prst="line">
            <a:avLst/>
          </a:prstGeom>
          <a:ln w="381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bwMode="auto">
          <a:xfrm>
            <a:off x="4583832" y="2780928"/>
            <a:ext cx="914400" cy="91440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21" name="Group 5120"/>
          <p:cNvGrpSpPr/>
          <p:nvPr/>
        </p:nvGrpSpPr>
        <p:grpSpPr>
          <a:xfrm>
            <a:off x="2286000" y="2978026"/>
            <a:ext cx="1649760" cy="840669"/>
            <a:chOff x="762000" y="2978023"/>
            <a:chExt cx="1649760" cy="840669"/>
          </a:xfrm>
        </p:grpSpPr>
        <p:cxnSp>
          <p:nvCxnSpPr>
            <p:cNvPr id="32" name="Straight Connector 31"/>
            <p:cNvCxnSpPr/>
            <p:nvPr/>
          </p:nvCxnSpPr>
          <p:spPr bwMode="auto">
            <a:xfrm flipH="1">
              <a:off x="762000" y="3280484"/>
              <a:ext cx="785664" cy="269103"/>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bwMode="auto">
            <a:xfrm flipH="1">
              <a:off x="914400" y="3293368"/>
              <a:ext cx="633264" cy="408619"/>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bwMode="auto">
            <a:xfrm flipH="1">
              <a:off x="1154832" y="3280484"/>
              <a:ext cx="392832" cy="525324"/>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bwMode="auto">
            <a:xfrm flipH="1">
              <a:off x="1503648" y="3293368"/>
              <a:ext cx="44016" cy="525324"/>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bwMode="auto">
            <a:xfrm>
              <a:off x="1525656" y="3293368"/>
              <a:ext cx="310040" cy="512440"/>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bwMode="auto">
            <a:xfrm>
              <a:off x="1547664" y="3293368"/>
              <a:ext cx="576064" cy="408619"/>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bwMode="auto">
            <a:xfrm flipH="1">
              <a:off x="914400" y="3293368"/>
              <a:ext cx="633264" cy="0"/>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bwMode="auto">
            <a:xfrm flipH="1" flipV="1">
              <a:off x="1231032" y="3068960"/>
              <a:ext cx="316632" cy="224408"/>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bwMode="auto">
            <a:xfrm>
              <a:off x="1547664" y="3293368"/>
              <a:ext cx="792088" cy="204309"/>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bwMode="auto">
            <a:xfrm flipV="1">
              <a:off x="1525656" y="2978024"/>
              <a:ext cx="22008" cy="315344"/>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59" name="Straight Connector 58"/>
            <p:cNvCxnSpPr/>
            <p:nvPr/>
          </p:nvCxnSpPr>
          <p:spPr bwMode="auto">
            <a:xfrm flipV="1">
              <a:off x="1547664" y="2978023"/>
              <a:ext cx="288032" cy="315345"/>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62" name="Straight Connector 61"/>
            <p:cNvCxnSpPr/>
            <p:nvPr/>
          </p:nvCxnSpPr>
          <p:spPr bwMode="auto">
            <a:xfrm flipV="1">
              <a:off x="1547664" y="3238128"/>
              <a:ext cx="864096" cy="42356"/>
            </a:xfrm>
            <a:prstGeom prst="line">
              <a:avLst/>
            </a:prstGeom>
            <a:ln w="12700">
              <a:solidFill>
                <a:srgbClr val="0033CC"/>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grpSp>
      <p:cxnSp>
        <p:nvCxnSpPr>
          <p:cNvPr id="11" name="Straight Connector 10"/>
          <p:cNvCxnSpPr/>
          <p:nvPr/>
        </p:nvCxnSpPr>
        <p:spPr bwMode="auto">
          <a:xfrm>
            <a:off x="3791744" y="908720"/>
            <a:ext cx="0" cy="2808312"/>
          </a:xfrm>
          <a:prstGeom prst="line">
            <a:avLst/>
          </a:prstGeom>
          <a:ln w="38100">
            <a:solidFill>
              <a:srgbClr val="00B05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bwMode="auto">
          <a:xfrm>
            <a:off x="2674753" y="1061120"/>
            <a:ext cx="0" cy="2808312"/>
          </a:xfrm>
          <a:prstGeom prst="line">
            <a:avLst/>
          </a:prstGeom>
          <a:ln w="38100">
            <a:solidFill>
              <a:srgbClr val="00B05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026" name="Picture 2" descr="\varphi = \frac{q}{\hbar} \int_P \mathbf{A} \cdot d\mathbf{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3966" y="836712"/>
            <a:ext cx="2688292" cy="864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lta\varphi = \frac{q\Phi}{\hb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9720" y="1976450"/>
            <a:ext cx="1368100" cy="66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07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2200" y="2057400"/>
            <a:ext cx="3810000" cy="523220"/>
          </a:xfrm>
          <a:prstGeom prst="rect">
            <a:avLst/>
          </a:prstGeom>
          <a:noFill/>
        </p:spPr>
        <p:txBody>
          <a:bodyPr wrap="square" rtlCol="0">
            <a:spAutoFit/>
          </a:bodyPr>
          <a:lstStyle/>
          <a:p>
            <a:pPr algn="r"/>
            <a:r>
              <a:rPr lang="en-US" sz="2800" kern="0" dirty="0">
                <a:solidFill>
                  <a:schemeClr val="bg1"/>
                </a:solidFill>
                <a:latin typeface="Times New Roman" pitchFamily="18" charset="0"/>
              </a:rPr>
              <a:t>JV_Solenoid_06</a:t>
            </a:r>
            <a:endParaRPr lang="en-GB" sz="2800" kern="0" dirty="0">
              <a:solidFill>
                <a:schemeClr val="bg1"/>
              </a:solidFill>
              <a:latin typeface="Times New Roman" pitchFamily="18" charset="0"/>
            </a:endParaRPr>
          </a:p>
        </p:txBody>
      </p:sp>
      <p:sp>
        <p:nvSpPr>
          <p:cNvPr id="4" name="TextBox 3"/>
          <p:cNvSpPr txBox="1"/>
          <p:nvPr/>
        </p:nvSpPr>
        <p:spPr>
          <a:xfrm>
            <a:off x="7162800" y="4572000"/>
            <a:ext cx="2819400" cy="707886"/>
          </a:xfrm>
          <a:prstGeom prst="rect">
            <a:avLst/>
          </a:prstGeom>
          <a:noFill/>
        </p:spPr>
        <p:txBody>
          <a:bodyPr wrap="square" rtlCol="0">
            <a:spAutoFit/>
          </a:bodyPr>
          <a:lstStyle/>
          <a:p>
            <a:pPr algn="r"/>
            <a:r>
              <a:rPr lang="en-US" sz="2000" kern="0" dirty="0">
                <a:solidFill>
                  <a:schemeClr val="bg1"/>
                </a:solidFill>
                <a:latin typeface="Times New Roman" pitchFamily="18" charset="0"/>
              </a:rPr>
              <a:t>Armand Béché</a:t>
            </a:r>
          </a:p>
          <a:p>
            <a:pPr algn="r"/>
            <a:r>
              <a:rPr lang="en-US" sz="2000" kern="0" dirty="0">
                <a:solidFill>
                  <a:schemeClr val="bg1"/>
                </a:solidFill>
                <a:latin typeface="Times New Roman" pitchFamily="18" charset="0"/>
              </a:rPr>
              <a:t>Stijn Van De Broeck</a:t>
            </a:r>
            <a:endParaRPr lang="en-GB" sz="2000" kern="0" dirty="0">
              <a:solidFill>
                <a:schemeClr val="bg1"/>
              </a:solidFill>
              <a:latin typeface="Times New Roman" pitchFamily="18" charset="0"/>
            </a:endParaRPr>
          </a:p>
        </p:txBody>
      </p:sp>
      <p:pic>
        <p:nvPicPr>
          <p:cNvPr id="19458" name="Picture 2" descr="C:\Armand\Vortex\Solenoid\JV_Solenoid_06\Pictures\flip_0_to_20mA_Snapshot_0.5s.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130" t="5919" r="19761" b="14081"/>
          <a:stretch/>
        </p:blipFill>
        <p:spPr bwMode="auto">
          <a:xfrm>
            <a:off x="7992375" y="1349514"/>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Armand\Vortex\Solenoid\JV_Solenoid_06\Pictures\flip_0_to_20mA_Snapshot_2.0s.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428" t="1081" r="22002" b="19474"/>
          <a:stretch/>
        </p:blipFill>
        <p:spPr bwMode="auto">
          <a:xfrm>
            <a:off x="7992375" y="3635514"/>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Armand\Vortex\Solenoid\JV_Solenoid_06\JV_Solenoid_06 - 13 October 2014\14-11-2014\001_070.t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23592" y="1518794"/>
            <a:ext cx="496471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Dynamic vortex creation</a:t>
            </a:r>
          </a:p>
        </p:txBody>
      </p:sp>
      <p:sp>
        <p:nvSpPr>
          <p:cNvPr id="5" name="TextBox 4"/>
          <p:cNvSpPr txBox="1"/>
          <p:nvPr/>
        </p:nvSpPr>
        <p:spPr>
          <a:xfrm>
            <a:off x="2423592" y="995574"/>
            <a:ext cx="5756804" cy="523220"/>
          </a:xfrm>
          <a:prstGeom prst="rect">
            <a:avLst/>
          </a:prstGeom>
          <a:noFill/>
        </p:spPr>
        <p:txBody>
          <a:bodyPr wrap="square" rtlCol="0">
            <a:spAutoFit/>
          </a:bodyPr>
          <a:lstStyle/>
          <a:p>
            <a:r>
              <a:rPr lang="en-US" sz="2800" dirty="0"/>
              <a:t>after a lot of tedious FIB work...</a:t>
            </a:r>
          </a:p>
        </p:txBody>
      </p:sp>
      <p:sp>
        <p:nvSpPr>
          <p:cNvPr id="6" name="TextBox 5"/>
          <p:cNvSpPr txBox="1"/>
          <p:nvPr/>
        </p:nvSpPr>
        <p:spPr>
          <a:xfrm>
            <a:off x="9075805" y="780127"/>
            <a:ext cx="1202573" cy="523220"/>
          </a:xfrm>
          <a:prstGeom prst="rect">
            <a:avLst/>
          </a:prstGeom>
          <a:noFill/>
        </p:spPr>
        <p:txBody>
          <a:bodyPr wrap="none" rtlCol="0">
            <a:spAutoFit/>
          </a:bodyPr>
          <a:lstStyle/>
          <a:p>
            <a:r>
              <a:rPr lang="en-US" sz="2800" dirty="0"/>
              <a:t>it flips!</a:t>
            </a:r>
          </a:p>
        </p:txBody>
      </p:sp>
    </p:spTree>
    <p:extLst>
      <p:ext uri="{BB962C8B-B14F-4D97-AF65-F5344CB8AC3E}">
        <p14:creationId xmlns:p14="http://schemas.microsoft.com/office/powerpoint/2010/main" val="34238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55"/>
          <p:cNvSpPr>
            <a:spLocks noChangeArrowheads="1"/>
          </p:cNvSpPr>
          <p:nvPr/>
        </p:nvSpPr>
        <p:spPr bwMode="auto">
          <a:xfrm>
            <a:off x="2286000" y="152403"/>
            <a:ext cx="7786688" cy="346075"/>
          </a:xfrm>
          <a:prstGeom prst="rect">
            <a:avLst/>
          </a:prstGeom>
          <a:noFill/>
          <a:ln w="9525">
            <a:noFill/>
            <a:miter lim="800000"/>
            <a:headEnd/>
            <a:tailEnd/>
          </a:ln>
        </p:spPr>
        <p:txBody>
          <a:bodyPr anchor="ctr"/>
          <a:lstStyle/>
          <a:p>
            <a:r>
              <a:rPr lang="en-US" sz="3500" kern="0" dirty="0">
                <a:solidFill>
                  <a:srgbClr val="002060"/>
                </a:solidFill>
                <a:latin typeface="+mj-lt"/>
              </a:rPr>
              <a:t>Image of </a:t>
            </a:r>
            <a:r>
              <a:rPr lang="en-US" sz="3500" dirty="0">
                <a:solidFill>
                  <a:srgbClr val="002060"/>
                </a:solidFill>
                <a:latin typeface="+mj-lt"/>
                <a:cs typeface="Times New Roman" panose="02020603050405020304" pitchFamily="18" charset="0"/>
              </a:rPr>
              <a:t>the probe</a:t>
            </a:r>
          </a:p>
        </p:txBody>
      </p:sp>
      <p:sp>
        <p:nvSpPr>
          <p:cNvPr id="3" name="TextBox 2"/>
          <p:cNvSpPr txBox="1"/>
          <p:nvPr/>
        </p:nvSpPr>
        <p:spPr>
          <a:xfrm>
            <a:off x="2590800" y="926068"/>
            <a:ext cx="8077200" cy="400110"/>
          </a:xfrm>
          <a:prstGeom prst="rect">
            <a:avLst/>
          </a:prstGeom>
          <a:noFill/>
        </p:spPr>
        <p:txBody>
          <a:bodyPr wrap="square" rtlCol="0">
            <a:spAutoFit/>
          </a:bodyPr>
          <a:lstStyle/>
          <a:p>
            <a:r>
              <a:rPr lang="en-US" sz="2000" dirty="0">
                <a:solidFill>
                  <a:srgbClr val="002060"/>
                </a:solidFill>
                <a:latin typeface="Times New Roman" panose="02020603050405020304" pitchFamily="18" charset="0"/>
                <a:cs typeface="Times New Roman" panose="02020603050405020304" pitchFamily="18" charset="0"/>
              </a:rPr>
              <a:t>In TEM mode, C3 on, the vortex is properly flipping for a 4.5A current peak.</a:t>
            </a:r>
          </a:p>
        </p:txBody>
      </p:sp>
      <p:pic>
        <p:nvPicPr>
          <p:cNvPr id="2050" name="Picture 2" descr="E:\2015\HRTEM - JV_Needle_12 - 05 Fevrier 2015\01_380kx_6V.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43200" y="39624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2015\HRTEM - JV_Needle_12 - 05 Fevrier 2015\01_sum_380kx_6V.t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41377" y="16764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2015\HRTEM - JV_Needle_12 - 05 Fevrier 2015\01b_380kx_6V.t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43200" y="1676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31495" y="1676400"/>
            <a:ext cx="909415" cy="338554"/>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Left</a:t>
            </a:r>
          </a:p>
        </p:txBody>
      </p:sp>
      <p:sp>
        <p:nvSpPr>
          <p:cNvPr id="8" name="TextBox 7"/>
          <p:cNvSpPr txBox="1"/>
          <p:nvPr/>
        </p:nvSpPr>
        <p:spPr>
          <a:xfrm>
            <a:off x="3431496" y="3962400"/>
            <a:ext cx="909415" cy="338554"/>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Right</a:t>
            </a:r>
          </a:p>
        </p:txBody>
      </p:sp>
      <p:sp>
        <p:nvSpPr>
          <p:cNvPr id="9" name="TextBox 8"/>
          <p:cNvSpPr txBox="1"/>
          <p:nvPr/>
        </p:nvSpPr>
        <p:spPr>
          <a:xfrm>
            <a:off x="7572672" y="1676400"/>
            <a:ext cx="909415" cy="338554"/>
          </a:xfrm>
          <a:prstGeom prst="rect">
            <a:avLst/>
          </a:prstGeom>
          <a:noFill/>
        </p:spPr>
        <p:txBody>
          <a:bodyPr wrap="square" rtlCol="0">
            <a:spAutoFit/>
          </a:bodyPr>
          <a:lstStyle/>
          <a:p>
            <a:pPr algn="ctr"/>
            <a:r>
              <a:rPr lang="en-US" sz="1600" dirty="0">
                <a:solidFill>
                  <a:schemeClr val="bg1"/>
                </a:solidFill>
                <a:latin typeface="Times New Roman" panose="02020603050405020304" pitchFamily="18" charset="0"/>
                <a:cs typeface="Times New Roman" panose="02020603050405020304" pitchFamily="18" charset="0"/>
              </a:rPr>
              <a:t>Summed</a:t>
            </a:r>
          </a:p>
        </p:txBody>
      </p:sp>
      <p:sp>
        <p:nvSpPr>
          <p:cNvPr id="4" name="Oval 3"/>
          <p:cNvSpPr/>
          <p:nvPr/>
        </p:nvSpPr>
        <p:spPr bwMode="auto">
          <a:xfrm>
            <a:off x="3596640" y="2506980"/>
            <a:ext cx="640080" cy="640080"/>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a:solidFill>
                <a:schemeClr val="bg1"/>
              </a:solidFill>
              <a:latin typeface="Arial Unicode MS" pitchFamily="34" charset="-128"/>
            </a:endParaRPr>
          </a:p>
        </p:txBody>
      </p:sp>
      <p:cxnSp>
        <p:nvCxnSpPr>
          <p:cNvPr id="6" name="Straight Connector 5"/>
          <p:cNvCxnSpPr>
            <a:stCxn id="4" idx="7"/>
          </p:cNvCxnSpPr>
          <p:nvPr/>
        </p:nvCxnSpPr>
        <p:spPr bwMode="auto">
          <a:xfrm>
            <a:off x="4142982" y="2600718"/>
            <a:ext cx="429018" cy="447282"/>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stCxn id="4" idx="3"/>
          </p:cNvCxnSpPr>
          <p:nvPr/>
        </p:nvCxnSpPr>
        <p:spPr bwMode="auto">
          <a:xfrm>
            <a:off x="3690378" y="3053322"/>
            <a:ext cx="452604" cy="451878"/>
          </a:xfrm>
          <a:prstGeom prst="line">
            <a:avLst/>
          </a:prstGeom>
          <a:solidFill>
            <a:schemeClr val="accent1"/>
          </a:solidFill>
          <a:ln w="95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4082415" y="3004185"/>
            <a:ext cx="438912" cy="438912"/>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rot="18873541">
            <a:off x="4047398" y="3130073"/>
            <a:ext cx="619576" cy="276999"/>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6.1 nm</a:t>
            </a:r>
          </a:p>
        </p:txBody>
      </p:sp>
      <p:sp>
        <p:nvSpPr>
          <p:cNvPr id="15" name="TextBox 14"/>
          <p:cNvSpPr txBox="1"/>
          <p:nvPr/>
        </p:nvSpPr>
        <p:spPr>
          <a:xfrm>
            <a:off x="2590800" y="931492"/>
            <a:ext cx="7543800" cy="707886"/>
          </a:xfrm>
          <a:prstGeom prst="rect">
            <a:avLst/>
          </a:prstGeom>
          <a:noFill/>
        </p:spPr>
        <p:txBody>
          <a:bodyPr wrap="square" rtlCol="0">
            <a:spAutoFit/>
          </a:bodyPr>
          <a:lstStyle/>
          <a:p>
            <a:endParaRPr lang="en-US" sz="20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002060"/>
                </a:solidFill>
                <a:latin typeface="Times New Roman" panose="02020603050405020304" pitchFamily="18" charset="0"/>
                <a:cs typeface="Times New Roman" panose="02020603050405020304" pitchFamily="18" charset="0"/>
              </a:rPr>
              <a:t>26 nm shift appears upon flipping: silver paint or holder magnetization.</a:t>
            </a:r>
          </a:p>
        </p:txBody>
      </p:sp>
      <p:sp>
        <p:nvSpPr>
          <p:cNvPr id="10" name="Slide Number Placeholder 9"/>
          <p:cNvSpPr>
            <a:spLocks noGrp="1"/>
          </p:cNvSpPr>
          <p:nvPr>
            <p:ph type="sldNum" sz="quarter" idx="4294967295"/>
          </p:nvPr>
        </p:nvSpPr>
        <p:spPr>
          <a:xfrm>
            <a:off x="1524003" y="6602416"/>
            <a:ext cx="461963" cy="257175"/>
          </a:xfrm>
          <a:prstGeom prst="rect">
            <a:avLst/>
          </a:prstGeom>
        </p:spPr>
        <p:txBody>
          <a:bodyPr/>
          <a:lstStyle/>
          <a:p>
            <a:fld id="{3B032377-C103-4EFE-98C1-80A6E5A7472A}" type="slidenum">
              <a:rPr lang="en-GB" smtClean="0"/>
              <a:pPr/>
              <a:t>41</a:t>
            </a:fld>
            <a:endParaRPr lang="en-GB" dirty="0"/>
          </a:p>
        </p:txBody>
      </p:sp>
    </p:spTree>
    <p:extLst>
      <p:ext uri="{BB962C8B-B14F-4D97-AF65-F5344CB8AC3E}">
        <p14:creationId xmlns:p14="http://schemas.microsoft.com/office/powerpoint/2010/main" val="38203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3" y="150535"/>
            <a:ext cx="7870825" cy="635000"/>
          </a:xfrm>
        </p:spPr>
        <p:txBody>
          <a:bodyPr/>
          <a:lstStyle/>
          <a:p>
            <a:r>
              <a:rPr lang="en-US" dirty="0">
                <a:solidFill>
                  <a:srgbClr val="003D62"/>
                </a:solidFill>
              </a:rPr>
              <a:t>Pi beam with magnetic needle</a:t>
            </a:r>
          </a:p>
        </p:txBody>
      </p:sp>
      <p:pic>
        <p:nvPicPr>
          <p:cNvPr id="5" name="Picture 2" descr="\\ematbyname.emat.ua.ac.be\emat\Jo Verbeeck\Pi-waves - Figures\aperture.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84373" y="785535"/>
            <a:ext cx="5001858" cy="50268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67608" y="5791572"/>
            <a:ext cx="6545382" cy="923330"/>
          </a:xfrm>
          <a:prstGeom prst="rect">
            <a:avLst/>
          </a:prstGeom>
          <a:noFill/>
        </p:spPr>
        <p:txBody>
          <a:bodyPr wrap="none" rtlCol="0">
            <a:spAutoFit/>
          </a:bodyPr>
          <a:lstStyle/>
          <a:p>
            <a:r>
              <a:rPr lang="en-US" sz="1800" dirty="0"/>
              <a:t>Béché et al., </a:t>
            </a:r>
            <a:r>
              <a:rPr lang="en-US" sz="1800" i="1" dirty="0"/>
              <a:t>Nature Physics</a:t>
            </a:r>
            <a:r>
              <a:rPr lang="en-US" sz="1800" dirty="0"/>
              <a:t>, </a:t>
            </a:r>
            <a:r>
              <a:rPr lang="en-US" sz="1800" i="1" dirty="0"/>
              <a:t>10</a:t>
            </a:r>
            <a:r>
              <a:rPr lang="en-US" sz="1800" dirty="0"/>
              <a:t>(1), 26–29 (2013)</a:t>
            </a:r>
          </a:p>
          <a:p>
            <a:r>
              <a:rPr lang="en-US" sz="1800" dirty="0"/>
              <a:t>Blackburn and Loudon, </a:t>
            </a:r>
            <a:r>
              <a:rPr lang="en-US" sz="1800" i="1" dirty="0"/>
              <a:t>Ultramicroscopy</a:t>
            </a:r>
            <a:r>
              <a:rPr lang="en-US" sz="1800" dirty="0"/>
              <a:t>, </a:t>
            </a:r>
            <a:r>
              <a:rPr lang="en-US" sz="1800" i="1" dirty="0"/>
              <a:t>136</a:t>
            </a:r>
            <a:r>
              <a:rPr lang="en-US" sz="1800" dirty="0"/>
              <a:t>, 127–143 (2014)</a:t>
            </a:r>
          </a:p>
          <a:p>
            <a:endParaRPr lang="en-US" sz="1800" dirty="0"/>
          </a:p>
        </p:txBody>
      </p:sp>
    </p:spTree>
    <p:extLst>
      <p:ext uri="{BB962C8B-B14F-4D97-AF65-F5344CB8AC3E}">
        <p14:creationId xmlns:p14="http://schemas.microsoft.com/office/powerpoint/2010/main" val="2587424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3: refractive optics, MIP</a:t>
            </a:r>
          </a:p>
        </p:txBody>
      </p:sp>
      <p:pic>
        <p:nvPicPr>
          <p:cNvPr id="4" name="Picture 3"/>
          <p:cNvPicPr>
            <a:picLocks noChangeAspect="1"/>
          </p:cNvPicPr>
          <p:nvPr/>
        </p:nvPicPr>
        <p:blipFill>
          <a:blip r:embed="rId3"/>
          <a:stretch>
            <a:fillRect/>
          </a:stretch>
        </p:blipFill>
        <p:spPr>
          <a:xfrm>
            <a:off x="2157416" y="1124744"/>
            <a:ext cx="2712299" cy="1296144"/>
          </a:xfrm>
          <a:prstGeom prst="rect">
            <a:avLst/>
          </a:prstGeom>
        </p:spPr>
      </p:pic>
      <p:sp>
        <p:nvSpPr>
          <p:cNvPr id="5" name="TextBox 4"/>
          <p:cNvSpPr txBox="1"/>
          <p:nvPr/>
        </p:nvSpPr>
        <p:spPr>
          <a:xfrm>
            <a:off x="5663952" y="1268760"/>
            <a:ext cx="4775666" cy="1754326"/>
          </a:xfrm>
          <a:prstGeom prst="rect">
            <a:avLst/>
          </a:prstGeom>
          <a:noFill/>
        </p:spPr>
        <p:txBody>
          <a:bodyPr wrap="none" rtlCol="0">
            <a:spAutoFit/>
          </a:bodyPr>
          <a:lstStyle/>
          <a:p>
            <a:r>
              <a:rPr lang="en-GB" dirty="0"/>
              <a:t>Electrostatic AB effect</a:t>
            </a:r>
          </a:p>
          <a:p>
            <a:r>
              <a:rPr lang="en-GB" dirty="0"/>
              <a:t>V gets projected along</a:t>
            </a:r>
          </a:p>
          <a:p>
            <a:r>
              <a:rPr lang="en-GB" dirty="0"/>
              <a:t>trajectory</a:t>
            </a:r>
          </a:p>
        </p:txBody>
      </p:sp>
      <p:sp>
        <p:nvSpPr>
          <p:cNvPr id="6" name="TextBox 5"/>
          <p:cNvSpPr txBox="1"/>
          <p:nvPr/>
        </p:nvSpPr>
        <p:spPr>
          <a:xfrm>
            <a:off x="2157413" y="3645027"/>
            <a:ext cx="5852884" cy="646331"/>
          </a:xfrm>
          <a:prstGeom prst="rect">
            <a:avLst/>
          </a:prstGeom>
          <a:noFill/>
        </p:spPr>
        <p:txBody>
          <a:bodyPr wrap="none" rtlCol="0">
            <a:spAutoFit/>
          </a:bodyPr>
          <a:lstStyle/>
          <a:p>
            <a:r>
              <a:rPr lang="en-GB" dirty="0" err="1"/>
              <a:t>Exp</a:t>
            </a:r>
            <a:r>
              <a:rPr lang="en-GB" dirty="0"/>
              <a:t>(-I </a:t>
            </a:r>
            <a:r>
              <a:rPr lang="en-GB" dirty="0" err="1"/>
              <a:t>cte</a:t>
            </a:r>
            <a:r>
              <a:rPr lang="en-GB" dirty="0"/>
              <a:t> V)~ 1-I </a:t>
            </a:r>
            <a:r>
              <a:rPr lang="en-GB" dirty="0" err="1"/>
              <a:t>cte</a:t>
            </a:r>
            <a:r>
              <a:rPr lang="en-GB" dirty="0"/>
              <a:t> V + …</a:t>
            </a:r>
          </a:p>
        </p:txBody>
      </p:sp>
      <p:sp>
        <p:nvSpPr>
          <p:cNvPr id="7" name="TextBox 6"/>
          <p:cNvSpPr txBox="1"/>
          <p:nvPr/>
        </p:nvSpPr>
        <p:spPr>
          <a:xfrm>
            <a:off x="7656256" y="4349512"/>
            <a:ext cx="2808312" cy="1200329"/>
          </a:xfrm>
          <a:prstGeom prst="rect">
            <a:avLst/>
          </a:prstGeom>
          <a:noFill/>
        </p:spPr>
        <p:txBody>
          <a:bodyPr wrap="square" rtlCol="0">
            <a:spAutoFit/>
          </a:bodyPr>
          <a:lstStyle/>
          <a:p>
            <a:r>
              <a:rPr lang="en-GB" dirty="0"/>
              <a:t>Weak phase object</a:t>
            </a:r>
          </a:p>
        </p:txBody>
      </p:sp>
      <p:sp>
        <p:nvSpPr>
          <p:cNvPr id="8" name="TextBox 7"/>
          <p:cNvSpPr txBox="1"/>
          <p:nvPr/>
        </p:nvSpPr>
        <p:spPr>
          <a:xfrm>
            <a:off x="2187546" y="4638328"/>
            <a:ext cx="4378122" cy="1754326"/>
          </a:xfrm>
          <a:prstGeom prst="rect">
            <a:avLst/>
          </a:prstGeom>
          <a:noFill/>
        </p:spPr>
        <p:txBody>
          <a:bodyPr wrap="none" rtlCol="0">
            <a:spAutoFit/>
          </a:bodyPr>
          <a:lstStyle/>
          <a:p>
            <a:r>
              <a:rPr lang="en-GB" dirty="0"/>
              <a:t>Problems: </a:t>
            </a:r>
          </a:p>
          <a:p>
            <a:pPr marL="1028700" lvl="1" indent="-571500">
              <a:buFont typeface="Arial" panose="020B0604020202020204" pitchFamily="34" charset="0"/>
              <a:buChar char="•"/>
            </a:pPr>
            <a:r>
              <a:rPr lang="en-GB" dirty="0"/>
              <a:t>phase contrast</a:t>
            </a:r>
          </a:p>
          <a:p>
            <a:pPr marL="1028700" lvl="1" indent="-571500">
              <a:buFont typeface="Arial" panose="020B0604020202020204" pitchFamily="34" charset="0"/>
              <a:buChar char="•"/>
            </a:pPr>
            <a:r>
              <a:rPr lang="en-GB" dirty="0" err="1"/>
              <a:t>2D</a:t>
            </a:r>
            <a:r>
              <a:rPr lang="en-GB" dirty="0"/>
              <a:t> projection</a:t>
            </a:r>
          </a:p>
        </p:txBody>
      </p:sp>
    </p:spTree>
    <p:extLst>
      <p:ext uri="{BB962C8B-B14F-4D97-AF65-F5344CB8AC3E}">
        <p14:creationId xmlns:p14="http://schemas.microsoft.com/office/powerpoint/2010/main" val="51750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Projected potential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416" y="908723"/>
            <a:ext cx="4425875" cy="4425875"/>
          </a:xfrm>
        </p:spPr>
      </p:pic>
      <p:sp>
        <p:nvSpPr>
          <p:cNvPr id="6" name="TextBox 5"/>
          <p:cNvSpPr txBox="1"/>
          <p:nvPr/>
        </p:nvSpPr>
        <p:spPr>
          <a:xfrm>
            <a:off x="6888089" y="1052736"/>
            <a:ext cx="3456384" cy="3046988"/>
          </a:xfrm>
          <a:prstGeom prst="rect">
            <a:avLst/>
          </a:prstGeom>
          <a:noFill/>
        </p:spPr>
        <p:txBody>
          <a:bodyPr wrap="square" rtlCol="0">
            <a:spAutoFit/>
          </a:bodyPr>
          <a:lstStyle/>
          <a:p>
            <a:r>
              <a:rPr lang="en-GB" sz="2400" dirty="0"/>
              <a:t>Final speed is same</a:t>
            </a:r>
          </a:p>
          <a:p>
            <a:r>
              <a:rPr lang="en-GB" sz="2400" dirty="0"/>
              <a:t>But time delay depends on how long you stayed at higher potential</a:t>
            </a:r>
          </a:p>
          <a:p>
            <a:endParaRPr lang="en-GB" sz="2400" dirty="0"/>
          </a:p>
          <a:p>
            <a:r>
              <a:rPr lang="en-GB" sz="2400" dirty="0"/>
              <a:t>In fact the projected potential in the direction of motion</a:t>
            </a:r>
          </a:p>
        </p:txBody>
      </p:sp>
      <p:sp>
        <p:nvSpPr>
          <p:cNvPr id="7" name="TextBox 6"/>
          <p:cNvSpPr txBox="1"/>
          <p:nvPr/>
        </p:nvSpPr>
        <p:spPr>
          <a:xfrm>
            <a:off x="6969500" y="4221088"/>
            <a:ext cx="3293567" cy="1938992"/>
          </a:xfrm>
          <a:prstGeom prst="rect">
            <a:avLst/>
          </a:prstGeom>
          <a:solidFill>
            <a:srgbClr val="FFFF00"/>
          </a:solidFill>
        </p:spPr>
        <p:txBody>
          <a:bodyPr wrap="square" rtlCol="0">
            <a:spAutoFit/>
          </a:bodyPr>
          <a:lstStyle/>
          <a:p>
            <a:r>
              <a:rPr lang="en-GB" sz="2400" dirty="0"/>
              <a:t>Remember:</a:t>
            </a:r>
          </a:p>
          <a:p>
            <a:r>
              <a:rPr lang="en-GB" sz="2400" dirty="0"/>
              <a:t>True science and skateboarding are more closely related than you would think</a:t>
            </a:r>
          </a:p>
        </p:txBody>
      </p:sp>
    </p:spTree>
    <p:extLst>
      <p:ext uri="{BB962C8B-B14F-4D97-AF65-F5344CB8AC3E}">
        <p14:creationId xmlns:p14="http://schemas.microsoft.com/office/powerpoint/2010/main" val="2398325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TEM Phase Plate examples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24000" y="836712"/>
            <a:ext cx="9144000" cy="4351338"/>
          </a:xfrm>
        </p:spPr>
      </p:pic>
      <p:sp>
        <p:nvSpPr>
          <p:cNvPr id="5" name="TextBox 4"/>
          <p:cNvSpPr txBox="1"/>
          <p:nvPr/>
        </p:nvSpPr>
        <p:spPr>
          <a:xfrm>
            <a:off x="2480110" y="5229203"/>
            <a:ext cx="8080386" cy="1200329"/>
          </a:xfrm>
          <a:prstGeom prst="rect">
            <a:avLst/>
          </a:prstGeom>
          <a:noFill/>
        </p:spPr>
        <p:txBody>
          <a:bodyPr wrap="square" rtlCol="0">
            <a:spAutoFit/>
          </a:bodyPr>
          <a:lstStyle/>
          <a:p>
            <a:r>
              <a:rPr lang="en-GB" sz="1800" dirty="0"/>
              <a:t>N. </a:t>
            </a:r>
            <a:r>
              <a:rPr lang="en-GB" sz="1800" dirty="0" err="1"/>
              <a:t>Frindt</a:t>
            </a:r>
            <a:r>
              <a:rPr lang="en-GB" sz="1800" dirty="0"/>
              <a:t>, PhD thesis, “Development and implementation of electrostatic Zach phase plates for phase contrast transmission electron microscopy ”, University of Heidelberg, 2013 (</a:t>
            </a:r>
            <a:r>
              <a:rPr lang="en-GB" sz="1800" dirty="0">
                <a:hlinkClick r:id="rId4"/>
              </a:rPr>
              <a:t>http://www.ub.uni-heidelberg.de/archiv/14570</a:t>
            </a:r>
            <a:r>
              <a:rPr lang="en-GB" sz="1800" dirty="0"/>
              <a:t> )</a:t>
            </a:r>
          </a:p>
        </p:txBody>
      </p:sp>
    </p:spTree>
    <p:extLst>
      <p:ext uri="{BB962C8B-B14F-4D97-AF65-F5344CB8AC3E}">
        <p14:creationId xmlns:p14="http://schemas.microsoft.com/office/powerpoint/2010/main" val="855560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plate based on MIP</a:t>
            </a:r>
          </a:p>
        </p:txBody>
      </p:sp>
      <p:pic>
        <p:nvPicPr>
          <p:cNvPr id="5" name="Picture 4"/>
          <p:cNvPicPr>
            <a:picLocks noChangeAspect="1"/>
          </p:cNvPicPr>
          <p:nvPr/>
        </p:nvPicPr>
        <p:blipFill>
          <a:blip r:embed="rId2"/>
          <a:stretch>
            <a:fillRect/>
          </a:stretch>
        </p:blipFill>
        <p:spPr>
          <a:xfrm>
            <a:off x="1631507" y="908720"/>
            <a:ext cx="6759557" cy="2095252"/>
          </a:xfrm>
          <a:prstGeom prst="rect">
            <a:avLst/>
          </a:prstGeom>
        </p:spPr>
      </p:pic>
      <p:sp>
        <p:nvSpPr>
          <p:cNvPr id="6" name="Rectangle 5"/>
          <p:cNvSpPr/>
          <p:nvPr/>
        </p:nvSpPr>
        <p:spPr>
          <a:xfrm>
            <a:off x="1530022" y="3068963"/>
            <a:ext cx="5502082" cy="1200329"/>
          </a:xfrm>
          <a:prstGeom prst="rect">
            <a:avLst/>
          </a:prstGeom>
        </p:spPr>
        <p:txBody>
          <a:bodyPr wrap="square">
            <a:spAutoFit/>
          </a:bodyPr>
          <a:lstStyle/>
          <a:p>
            <a:r>
              <a:rPr lang="en-US" sz="1800" dirty="0"/>
              <a:t>R. Shiloh, Y. </a:t>
            </a:r>
            <a:r>
              <a:rPr lang="en-US" sz="1800" dirty="0" err="1"/>
              <a:t>Lereah</a:t>
            </a:r>
            <a:r>
              <a:rPr lang="en-US" sz="1800" dirty="0"/>
              <a:t>, Y. </a:t>
            </a:r>
            <a:r>
              <a:rPr lang="en-US" sz="1800" dirty="0" err="1"/>
              <a:t>Lilach</a:t>
            </a:r>
            <a:r>
              <a:rPr lang="en-US" sz="1800" dirty="0"/>
              <a:t>, and A. </a:t>
            </a:r>
            <a:r>
              <a:rPr lang="en-US" sz="1800" dirty="0" err="1"/>
              <a:t>Arie</a:t>
            </a:r>
            <a:r>
              <a:rPr lang="en-US" sz="1800" dirty="0"/>
              <a:t> (2014) Sculpturing the electron wave function using </a:t>
            </a:r>
            <a:r>
              <a:rPr lang="en-US" sz="1800" dirty="0" err="1"/>
              <a:t>nanoscale</a:t>
            </a:r>
            <a:r>
              <a:rPr lang="en-US" sz="1800" dirty="0"/>
              <a:t> phase masks, </a:t>
            </a:r>
            <a:r>
              <a:rPr lang="en-US" sz="1800" dirty="0" err="1"/>
              <a:t>Ultramicroscopy</a:t>
            </a:r>
            <a:r>
              <a:rPr lang="en-US" sz="1800" dirty="0"/>
              <a:t>. 144, 26–31.</a:t>
            </a:r>
          </a:p>
        </p:txBody>
      </p:sp>
      <p:pic>
        <p:nvPicPr>
          <p:cNvPr id="7" name="Picture 6"/>
          <p:cNvPicPr>
            <a:picLocks noChangeAspect="1"/>
          </p:cNvPicPr>
          <p:nvPr/>
        </p:nvPicPr>
        <p:blipFill>
          <a:blip r:embed="rId3"/>
          <a:stretch>
            <a:fillRect/>
          </a:stretch>
        </p:blipFill>
        <p:spPr>
          <a:xfrm>
            <a:off x="7057278" y="3036244"/>
            <a:ext cx="3596401" cy="3798304"/>
          </a:xfrm>
          <a:prstGeom prst="rect">
            <a:avLst/>
          </a:prstGeom>
        </p:spPr>
      </p:pic>
      <p:sp>
        <p:nvSpPr>
          <p:cNvPr id="8" name="Rectangle 7"/>
          <p:cNvSpPr/>
          <p:nvPr/>
        </p:nvSpPr>
        <p:spPr>
          <a:xfrm>
            <a:off x="1775520" y="4437112"/>
            <a:ext cx="5238328" cy="1477328"/>
          </a:xfrm>
          <a:prstGeom prst="rect">
            <a:avLst/>
          </a:prstGeom>
        </p:spPr>
        <p:txBody>
          <a:bodyPr wrap="square">
            <a:spAutoFit/>
          </a:bodyPr>
          <a:lstStyle/>
          <a:p>
            <a:r>
              <a:rPr lang="en-US" sz="1800" dirty="0"/>
              <a:t>V. </a:t>
            </a:r>
            <a:r>
              <a:rPr lang="en-US" sz="1800" dirty="0" err="1"/>
              <a:t>Grillo</a:t>
            </a:r>
            <a:r>
              <a:rPr lang="en-US" sz="1800" dirty="0"/>
              <a:t>, G. Carlo </a:t>
            </a:r>
            <a:r>
              <a:rPr lang="en-US" sz="1800" dirty="0" err="1"/>
              <a:t>Gazzadi</a:t>
            </a:r>
            <a:r>
              <a:rPr lang="en-US" sz="1800" dirty="0"/>
              <a:t>, E. </a:t>
            </a:r>
            <a:r>
              <a:rPr lang="en-US" sz="1800" dirty="0" err="1"/>
              <a:t>Karimi</a:t>
            </a:r>
            <a:r>
              <a:rPr lang="en-US" sz="1800" dirty="0"/>
              <a:t>, E. </a:t>
            </a:r>
            <a:r>
              <a:rPr lang="en-US" sz="1800" dirty="0" err="1"/>
              <a:t>Mafakheri</a:t>
            </a:r>
            <a:r>
              <a:rPr lang="en-US" sz="1800" dirty="0"/>
              <a:t>, R.W. Boyd, and S. </a:t>
            </a:r>
            <a:r>
              <a:rPr lang="en-US" sz="1800" dirty="0" err="1"/>
              <a:t>Frabboni</a:t>
            </a:r>
            <a:r>
              <a:rPr lang="en-US" sz="1800" dirty="0"/>
              <a:t> (2014) Highly efficient electron vortex beams generated by nanofabricated phase holograms, Applied Physics Letters. 104, 043109</a:t>
            </a:r>
            <a:endParaRPr lang="en-US" dirty="0"/>
          </a:p>
        </p:txBody>
      </p:sp>
    </p:spTree>
    <p:extLst>
      <p:ext uri="{BB962C8B-B14F-4D97-AF65-F5344CB8AC3E}">
        <p14:creationId xmlns:p14="http://schemas.microsoft.com/office/powerpoint/2010/main" val="1444986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MIP based vortex mask</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56792"/>
            <a:ext cx="29337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83110" y="4424453"/>
            <a:ext cx="3177480" cy="738664"/>
          </a:xfrm>
          <a:prstGeom prst="rect">
            <a:avLst/>
          </a:prstGeom>
          <a:noFill/>
        </p:spPr>
        <p:txBody>
          <a:bodyPr wrap="square" rtlCol="0">
            <a:spAutoFit/>
          </a:bodyPr>
          <a:lstStyle/>
          <a:p>
            <a:r>
              <a:rPr lang="en-GB" sz="1400" dirty="0"/>
              <a:t>A. Béché, R. Winkler, H. Plank, F. Hofer &amp; J. Verbeeck</a:t>
            </a:r>
          </a:p>
          <a:p>
            <a:r>
              <a:rPr lang="en-GB" sz="1400" dirty="0"/>
              <a:t>Micron 80 (2016) 34–38 </a:t>
            </a:r>
          </a:p>
        </p:txBody>
      </p:sp>
      <p:sp>
        <p:nvSpPr>
          <p:cNvPr id="4" name="TextBox 3"/>
          <p:cNvSpPr txBox="1"/>
          <p:nvPr/>
        </p:nvSpPr>
        <p:spPr>
          <a:xfrm>
            <a:off x="2816383" y="6019800"/>
            <a:ext cx="7113521" cy="400110"/>
          </a:xfrm>
          <a:prstGeom prst="rect">
            <a:avLst/>
          </a:prstGeom>
          <a:noFill/>
        </p:spPr>
        <p:txBody>
          <a:bodyPr wrap="none" rtlCol="0">
            <a:spAutoFit/>
          </a:bodyPr>
          <a:lstStyle/>
          <a:p>
            <a:r>
              <a:rPr lang="en-US" sz="2000" dirty="0"/>
              <a:t>problems: thickness depends on HT, contamination, charging</a:t>
            </a:r>
          </a:p>
        </p:txBody>
      </p:sp>
      <p:pic>
        <p:nvPicPr>
          <p:cNvPr id="7" name="Picture 2" descr="C:\Armand\Vortex\Spiral phase plate\JV_Spiral_01\Pictures\Passes_150_10us_440x.t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2221" t="23173" r="23781" b="21952"/>
          <a:stretch/>
        </p:blipFill>
        <p:spPr bwMode="auto">
          <a:xfrm flipH="1">
            <a:off x="5029203" y="1321038"/>
            <a:ext cx="1774431" cy="1803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F:\Lorentz - JV_Spiral_01 - 02 Decembre 2013\150 passes_10us\Through_focus\-1000nm_CL18m.t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1321035"/>
            <a:ext cx="1801368" cy="1801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Armand\Vortex\Spiral phase plate\JV_Spiral_02\Simulation\OAM_Phase_Map_Paper.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861794" y="1321035"/>
            <a:ext cx="1801368" cy="180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rmand\Papers\2015\Spiral aperture\Figures\Through_focus\Through_focus_v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29198" y="3175507"/>
            <a:ext cx="5632704" cy="249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209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refractive Cs corrector?</a:t>
            </a:r>
          </a:p>
        </p:txBody>
      </p:sp>
      <p:pic>
        <p:nvPicPr>
          <p:cNvPr id="3" name="Picture 2"/>
          <p:cNvPicPr>
            <a:picLocks noChangeAspect="1"/>
          </p:cNvPicPr>
          <p:nvPr/>
        </p:nvPicPr>
        <p:blipFill>
          <a:blip r:embed="rId2"/>
          <a:stretch>
            <a:fillRect/>
          </a:stretch>
        </p:blipFill>
        <p:spPr>
          <a:xfrm>
            <a:off x="1775523" y="3392125"/>
            <a:ext cx="4380729" cy="720080"/>
          </a:xfrm>
          <a:prstGeom prst="rect">
            <a:avLst/>
          </a:prstGeom>
        </p:spPr>
      </p:pic>
      <p:pic>
        <p:nvPicPr>
          <p:cNvPr id="4" name="Picture 3"/>
          <p:cNvPicPr>
            <a:picLocks noChangeAspect="1"/>
          </p:cNvPicPr>
          <p:nvPr/>
        </p:nvPicPr>
        <p:blipFill>
          <a:blip r:embed="rId3"/>
          <a:stretch>
            <a:fillRect/>
          </a:stretch>
        </p:blipFill>
        <p:spPr>
          <a:xfrm>
            <a:off x="1919536" y="872670"/>
            <a:ext cx="4772452" cy="2481469"/>
          </a:xfrm>
          <a:prstGeom prst="rect">
            <a:avLst/>
          </a:prstGeom>
        </p:spPr>
      </p:pic>
      <p:pic>
        <p:nvPicPr>
          <p:cNvPr id="5" name="Picture 4"/>
          <p:cNvPicPr>
            <a:picLocks noChangeAspect="1"/>
          </p:cNvPicPr>
          <p:nvPr/>
        </p:nvPicPr>
        <p:blipFill>
          <a:blip r:embed="rId4"/>
          <a:stretch>
            <a:fillRect/>
          </a:stretch>
        </p:blipFill>
        <p:spPr>
          <a:xfrm>
            <a:off x="6904537" y="682888"/>
            <a:ext cx="3729204" cy="4951729"/>
          </a:xfrm>
          <a:prstGeom prst="rect">
            <a:avLst/>
          </a:prstGeom>
        </p:spPr>
      </p:pic>
      <p:sp>
        <p:nvSpPr>
          <p:cNvPr id="7" name="Rectangle 6"/>
          <p:cNvSpPr/>
          <p:nvPr/>
        </p:nvSpPr>
        <p:spPr>
          <a:xfrm>
            <a:off x="2028056" y="3789043"/>
            <a:ext cx="4572000" cy="646331"/>
          </a:xfrm>
          <a:prstGeom prst="rect">
            <a:avLst/>
          </a:prstGeom>
        </p:spPr>
        <p:txBody>
          <a:bodyPr>
            <a:spAutoFit/>
          </a:bodyPr>
          <a:lstStyle/>
          <a:p>
            <a:r>
              <a:rPr lang="en-GB" dirty="0"/>
              <a:t> </a:t>
            </a:r>
            <a:r>
              <a:rPr lang="en-GB" sz="2000" dirty="0" err="1"/>
              <a:t>arXiv:1705.05232</a:t>
            </a:r>
            <a:endParaRPr lang="en-GB" sz="2000" dirty="0"/>
          </a:p>
        </p:txBody>
      </p:sp>
      <p:pic>
        <p:nvPicPr>
          <p:cNvPr id="8" name="Picture 7"/>
          <p:cNvPicPr>
            <a:picLocks noChangeAspect="1"/>
          </p:cNvPicPr>
          <p:nvPr/>
        </p:nvPicPr>
        <p:blipFill>
          <a:blip r:embed="rId5"/>
          <a:stretch>
            <a:fillRect/>
          </a:stretch>
        </p:blipFill>
        <p:spPr>
          <a:xfrm>
            <a:off x="1632420" y="4381015"/>
            <a:ext cx="2681639" cy="2428429"/>
          </a:xfrm>
          <a:prstGeom prst="rect">
            <a:avLst/>
          </a:prstGeom>
        </p:spPr>
      </p:pic>
      <p:sp>
        <p:nvSpPr>
          <p:cNvPr id="9" name="Rectangle 8"/>
          <p:cNvSpPr/>
          <p:nvPr/>
        </p:nvSpPr>
        <p:spPr>
          <a:xfrm>
            <a:off x="4436618" y="5746355"/>
            <a:ext cx="6174432" cy="646331"/>
          </a:xfrm>
          <a:prstGeom prst="rect">
            <a:avLst/>
          </a:prstGeom>
        </p:spPr>
        <p:txBody>
          <a:bodyPr wrap="square">
            <a:spAutoFit/>
          </a:bodyPr>
          <a:lstStyle/>
          <a:p>
            <a:pPr marL="304800" indent="-304800"/>
            <a:r>
              <a:rPr lang="en-GB" sz="1200" dirty="0"/>
              <a:t>Shiloh, Roy, </a:t>
            </a:r>
            <a:r>
              <a:rPr lang="en-GB" sz="1200" dirty="0" err="1"/>
              <a:t>Roei</a:t>
            </a:r>
            <a:r>
              <a:rPr lang="en-GB" sz="1200" dirty="0"/>
              <a:t> Remez, and </a:t>
            </a:r>
            <a:r>
              <a:rPr lang="en-GB" sz="1200" dirty="0" err="1"/>
              <a:t>Ady</a:t>
            </a:r>
            <a:r>
              <a:rPr lang="en-GB" sz="1200" dirty="0"/>
              <a:t> </a:t>
            </a:r>
            <a:r>
              <a:rPr lang="en-GB" sz="1200" dirty="0" err="1"/>
              <a:t>Arie</a:t>
            </a:r>
            <a:r>
              <a:rPr lang="en-GB" sz="1200" dirty="0"/>
              <a:t>. 2016. “Prospects for Electron Beam Aberration Correction Using Sculpted Phase Masks.” </a:t>
            </a:r>
            <a:r>
              <a:rPr lang="en-GB" sz="1200" i="1" dirty="0" err="1"/>
              <a:t>Ultramicroscopy</a:t>
            </a:r>
            <a:r>
              <a:rPr lang="en-GB" sz="1200" dirty="0"/>
              <a:t> 163. Elsevier: 69–74. </a:t>
            </a:r>
            <a:r>
              <a:rPr lang="en-GB" sz="1200" dirty="0" err="1"/>
              <a:t>doi:10.1016</a:t>
            </a:r>
            <a:r>
              <a:rPr lang="en-GB" sz="1200" dirty="0"/>
              <a:t>/</a:t>
            </a:r>
            <a:r>
              <a:rPr lang="en-GB" sz="1200" dirty="0" err="1"/>
              <a:t>j.ultramic.2016.02.002</a:t>
            </a:r>
            <a:r>
              <a:rPr lang="en-GB" sz="1200" dirty="0"/>
              <a:t>.</a:t>
            </a:r>
          </a:p>
        </p:txBody>
      </p:sp>
    </p:spTree>
    <p:extLst>
      <p:ext uri="{BB962C8B-B14F-4D97-AF65-F5344CB8AC3E}">
        <p14:creationId xmlns:p14="http://schemas.microsoft.com/office/powerpoint/2010/main" val="169916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SLM: Spatial light modulator</a:t>
            </a:r>
          </a:p>
        </p:txBody>
      </p:sp>
      <p:pic>
        <p:nvPicPr>
          <p:cNvPr id="4100" name="Picture 4" descr="Configu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249" y="3284987"/>
            <a:ext cx="2922700" cy="22848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hamamatsu.com/cs/Satellite?blobcol=urldata&amp;blobkey=id&amp;blobtable=MungoBlobs&amp;blobwhere=1328686351345&amp;ssbinary=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928" y="2996952"/>
            <a:ext cx="5069156" cy="2319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2" y="5703642"/>
            <a:ext cx="6551794" cy="461665"/>
          </a:xfrm>
          <a:prstGeom prst="rect">
            <a:avLst/>
          </a:prstGeom>
          <a:noFill/>
        </p:spPr>
        <p:txBody>
          <a:bodyPr wrap="none" rtlCol="0">
            <a:spAutoFit/>
          </a:bodyPr>
          <a:lstStyle/>
          <a:p>
            <a:r>
              <a:rPr lang="en-US" sz="2400" dirty="0"/>
              <a:t>In optics: freely programming phase is a reality</a:t>
            </a:r>
          </a:p>
        </p:txBody>
      </p:sp>
      <p:pic>
        <p:nvPicPr>
          <p:cNvPr id="4104" name="Picture 8" descr="http://www.hamamatsu.com/cs/Satellite?blobcol=urldata&amp;blobkey=id&amp;blobtable=MungoBlobs&amp;blobwhere=1328686352634&amp;ssbinary=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908723"/>
            <a:ext cx="3672408" cy="243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485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4: </a:t>
            </a:r>
            <a:r>
              <a:rPr lang="en-GB" dirty="0" err="1"/>
              <a:t>Einzel</a:t>
            </a:r>
            <a:r>
              <a:rPr lang="en-GB" dirty="0"/>
              <a:t> lens</a:t>
            </a:r>
          </a:p>
        </p:txBody>
      </p:sp>
      <p:pic>
        <p:nvPicPr>
          <p:cNvPr id="4" name="Picture 3"/>
          <p:cNvPicPr>
            <a:picLocks noChangeAspect="1"/>
          </p:cNvPicPr>
          <p:nvPr/>
        </p:nvPicPr>
        <p:blipFill>
          <a:blip r:embed="rId2"/>
          <a:stretch>
            <a:fillRect/>
          </a:stretch>
        </p:blipFill>
        <p:spPr>
          <a:xfrm>
            <a:off x="2738793" y="1780493"/>
            <a:ext cx="4426801" cy="3117867"/>
          </a:xfrm>
          <a:prstGeom prst="rect">
            <a:avLst/>
          </a:prstGeom>
        </p:spPr>
      </p:pic>
      <p:pic>
        <p:nvPicPr>
          <p:cNvPr id="6" name="Picture 5"/>
          <p:cNvPicPr>
            <a:picLocks noChangeAspect="1"/>
          </p:cNvPicPr>
          <p:nvPr/>
        </p:nvPicPr>
        <p:blipFill>
          <a:blip r:embed="rId3"/>
          <a:stretch>
            <a:fillRect/>
          </a:stretch>
        </p:blipFill>
        <p:spPr>
          <a:xfrm>
            <a:off x="7104115" y="765175"/>
            <a:ext cx="3675825" cy="4262400"/>
          </a:xfrm>
          <a:prstGeom prst="rect">
            <a:avLst/>
          </a:prstGeom>
        </p:spPr>
      </p:pic>
      <p:sp>
        <p:nvSpPr>
          <p:cNvPr id="7" name="TextBox 6"/>
          <p:cNvSpPr txBox="1"/>
          <p:nvPr/>
        </p:nvSpPr>
        <p:spPr>
          <a:xfrm>
            <a:off x="2800643" y="4755650"/>
            <a:ext cx="2151551" cy="400110"/>
          </a:xfrm>
          <a:prstGeom prst="rect">
            <a:avLst/>
          </a:prstGeom>
          <a:noFill/>
        </p:spPr>
        <p:txBody>
          <a:bodyPr wrap="none" rtlCol="0">
            <a:spAutoFit/>
          </a:bodyPr>
          <a:lstStyle/>
          <a:p>
            <a:r>
              <a:rPr lang="en-GB" sz="2000" dirty="0"/>
              <a:t>Zach phase plate</a:t>
            </a:r>
          </a:p>
        </p:txBody>
      </p:sp>
      <p:sp>
        <p:nvSpPr>
          <p:cNvPr id="8" name="TextBox 7"/>
          <p:cNvSpPr txBox="1"/>
          <p:nvPr/>
        </p:nvSpPr>
        <p:spPr>
          <a:xfrm>
            <a:off x="6672064" y="4923757"/>
            <a:ext cx="2521844" cy="400110"/>
          </a:xfrm>
          <a:prstGeom prst="rect">
            <a:avLst/>
          </a:prstGeom>
          <a:noFill/>
        </p:spPr>
        <p:txBody>
          <a:bodyPr wrap="none" rtlCol="0">
            <a:spAutoFit/>
          </a:bodyPr>
          <a:lstStyle/>
          <a:p>
            <a:r>
              <a:rPr lang="en-GB" sz="2000" dirty="0" err="1"/>
              <a:t>Boersch</a:t>
            </a:r>
            <a:r>
              <a:rPr lang="en-GB" sz="2000" dirty="0"/>
              <a:t> phase plate</a:t>
            </a:r>
          </a:p>
        </p:txBody>
      </p:sp>
      <p:sp>
        <p:nvSpPr>
          <p:cNvPr id="9" name="Rectangle 8"/>
          <p:cNvSpPr/>
          <p:nvPr/>
        </p:nvSpPr>
        <p:spPr>
          <a:xfrm>
            <a:off x="2639619" y="5300447"/>
            <a:ext cx="7900373" cy="1384995"/>
          </a:xfrm>
          <a:prstGeom prst="rect">
            <a:avLst/>
          </a:prstGeom>
        </p:spPr>
        <p:txBody>
          <a:bodyPr wrap="square">
            <a:spAutoFit/>
          </a:bodyPr>
          <a:lstStyle/>
          <a:p>
            <a:pPr marL="304800" indent="-304800"/>
            <a:r>
              <a:rPr lang="en-GB" sz="1200" dirty="0"/>
              <a:t>http://</a:t>
            </a:r>
            <a:r>
              <a:rPr lang="en-GB" sz="1200" dirty="0" err="1"/>
              <a:t>simion.com</a:t>
            </a:r>
            <a:r>
              <a:rPr lang="en-GB" sz="1200" dirty="0"/>
              <a:t>/info/</a:t>
            </a:r>
            <a:r>
              <a:rPr lang="en-GB" sz="1200" dirty="0" err="1"/>
              <a:t>lens.html</a:t>
            </a:r>
            <a:endParaRPr lang="en-GB" sz="1200" dirty="0"/>
          </a:p>
          <a:p>
            <a:pPr marL="304800" indent="-304800"/>
            <a:r>
              <a:rPr lang="en-GB" sz="1200" dirty="0" err="1"/>
              <a:t>Majorovits</a:t>
            </a:r>
            <a:r>
              <a:rPr lang="en-GB" sz="1200" dirty="0"/>
              <a:t>, E., B. Barton, K. </a:t>
            </a:r>
            <a:r>
              <a:rPr lang="en-GB" sz="1200" dirty="0" err="1"/>
              <a:t>Schultheiß</a:t>
            </a:r>
            <a:r>
              <a:rPr lang="en-GB" sz="1200" dirty="0"/>
              <a:t>, F. Pérez-Willard, D. </a:t>
            </a:r>
            <a:r>
              <a:rPr lang="en-GB" sz="1200" dirty="0" err="1"/>
              <a:t>Gerthsen</a:t>
            </a:r>
            <a:r>
              <a:rPr lang="en-GB" sz="1200" dirty="0"/>
              <a:t>, and R. R. </a:t>
            </a:r>
            <a:r>
              <a:rPr lang="en-GB" sz="1200" dirty="0" err="1"/>
              <a:t>Schröder</a:t>
            </a:r>
            <a:r>
              <a:rPr lang="en-GB" sz="1200" dirty="0"/>
              <a:t>. 2007. “Optimizing Phase Contrast in Transmission Electron Microscopy with an Electrostatic (</a:t>
            </a:r>
            <a:r>
              <a:rPr lang="en-GB" sz="1200" dirty="0" err="1"/>
              <a:t>Boersch</a:t>
            </a:r>
            <a:r>
              <a:rPr lang="en-GB" sz="1200" dirty="0"/>
              <a:t>) Phase Plate.” </a:t>
            </a:r>
            <a:r>
              <a:rPr lang="en-GB" sz="1200" i="1" dirty="0" err="1"/>
              <a:t>Ultramicroscopy</a:t>
            </a:r>
            <a:r>
              <a:rPr lang="en-GB" sz="1200" dirty="0"/>
              <a:t> 107 (2–3): 213–26. </a:t>
            </a:r>
            <a:r>
              <a:rPr lang="en-GB" sz="1200" dirty="0" err="1"/>
              <a:t>doi:10.1016</a:t>
            </a:r>
            <a:r>
              <a:rPr lang="en-GB" sz="1200" dirty="0"/>
              <a:t>/</a:t>
            </a:r>
            <a:r>
              <a:rPr lang="en-GB" sz="1200" dirty="0" err="1"/>
              <a:t>j.ultramic.2006.07.006</a:t>
            </a:r>
            <a:r>
              <a:rPr lang="en-GB" sz="1200" dirty="0"/>
              <a:t>.</a:t>
            </a:r>
          </a:p>
          <a:p>
            <a:pPr marL="304800" indent="-304800"/>
            <a:r>
              <a:rPr lang="en-GB" sz="1200" dirty="0" err="1"/>
              <a:t>Schultheiss</a:t>
            </a:r>
            <a:r>
              <a:rPr lang="en-GB" sz="1200" dirty="0"/>
              <a:t>, Katrin, Joachim Zach, </a:t>
            </a:r>
            <a:r>
              <a:rPr lang="en-GB" sz="1200" dirty="0" err="1"/>
              <a:t>Bjoern</a:t>
            </a:r>
            <a:r>
              <a:rPr lang="en-GB" sz="1200" dirty="0"/>
              <a:t> Gamm, Manuel Dries, Nicole </a:t>
            </a:r>
            <a:r>
              <a:rPr lang="en-GB" sz="1200" dirty="0" err="1"/>
              <a:t>Frindt</a:t>
            </a:r>
            <a:r>
              <a:rPr lang="en-GB" sz="1200" dirty="0"/>
              <a:t>, </a:t>
            </a:r>
            <a:r>
              <a:rPr lang="en-GB" sz="1200" dirty="0" err="1"/>
              <a:t>Rasmus</a:t>
            </a:r>
            <a:r>
              <a:rPr lang="en-GB" sz="1200" dirty="0"/>
              <a:t> R </a:t>
            </a:r>
            <a:r>
              <a:rPr lang="en-GB" sz="1200" dirty="0" err="1"/>
              <a:t>Schröder</a:t>
            </a:r>
            <a:r>
              <a:rPr lang="en-GB" sz="1200" dirty="0"/>
              <a:t>, and Dagmar </a:t>
            </a:r>
            <a:r>
              <a:rPr lang="en-GB" sz="1200" dirty="0" err="1"/>
              <a:t>Gerthsen</a:t>
            </a:r>
            <a:r>
              <a:rPr lang="en-GB" sz="1200" dirty="0"/>
              <a:t>. 2010. “New Electrostatic Phase Plate for Phase-Contrast.” </a:t>
            </a:r>
            <a:r>
              <a:rPr lang="en-GB" sz="1200" i="1" dirty="0"/>
              <a:t>Microscopy &amp; Microanalysis</a:t>
            </a:r>
            <a:r>
              <a:rPr lang="en-GB" sz="1200" dirty="0"/>
              <a:t> 16 (6): 785–94. </a:t>
            </a:r>
            <a:r>
              <a:rPr lang="en-GB" sz="1200" dirty="0" err="1"/>
              <a:t>doi:10.1017</a:t>
            </a:r>
            <a:r>
              <a:rPr lang="en-GB" sz="1200" dirty="0"/>
              <a:t>/</a:t>
            </a:r>
            <a:r>
              <a:rPr lang="en-GB" sz="1200" dirty="0" err="1"/>
              <a:t>S1431927610093803</a:t>
            </a:r>
            <a:r>
              <a:rPr lang="en-GB" sz="1200" dirty="0"/>
              <a: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512" y="883409"/>
            <a:ext cx="2540000" cy="2362200"/>
          </a:xfrm>
          <a:prstGeom prst="rect">
            <a:avLst/>
          </a:prstGeom>
        </p:spPr>
      </p:pic>
    </p:spTree>
    <p:extLst>
      <p:ext uri="{BB962C8B-B14F-4D97-AF65-F5344CB8AC3E}">
        <p14:creationId xmlns:p14="http://schemas.microsoft.com/office/powerpoint/2010/main" val="315544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 </a:t>
            </a:r>
            <a:r>
              <a:rPr lang="en-GB" err="1"/>
              <a:t>2x2</a:t>
            </a:r>
            <a:r>
              <a:rPr lang="en-GB"/>
              <a:t> programmable phase plate</a:t>
            </a:r>
          </a:p>
        </p:txBody>
      </p:sp>
      <p:graphicFrame>
        <p:nvGraphicFramePr>
          <p:cNvPr id="6" name="Object 5"/>
          <p:cNvGraphicFramePr>
            <a:graphicFrameLocks noChangeAspect="1"/>
          </p:cNvGraphicFramePr>
          <p:nvPr/>
        </p:nvGraphicFramePr>
        <p:xfrm>
          <a:off x="2267834" y="1549026"/>
          <a:ext cx="5872163" cy="2078831"/>
        </p:xfrm>
        <a:graphic>
          <a:graphicData uri="http://schemas.openxmlformats.org/presentationml/2006/ole">
            <mc:AlternateContent xmlns:mc="http://schemas.openxmlformats.org/markup-compatibility/2006">
              <mc:Choice xmlns:v="urn:schemas-microsoft-com:vml" Requires="v">
                <p:oleObj name="Acrobat Document" r:id="rId3" imgW="7829485" imgH="2771582" progId="AcroExch.Document.DC">
                  <p:embed/>
                </p:oleObj>
              </mc:Choice>
              <mc:Fallback>
                <p:oleObj name="Acrobat Document" r:id="rId3" imgW="7829485" imgH="2771582" progId="AcroExch.Document.DC">
                  <p:embed/>
                  <p:pic>
                    <p:nvPicPr>
                      <p:cNvPr id="6" name="Object 5"/>
                      <p:cNvPicPr/>
                      <p:nvPr/>
                    </p:nvPicPr>
                    <p:blipFill>
                      <a:blip r:embed="rId4"/>
                      <a:stretch>
                        <a:fillRect/>
                      </a:stretch>
                    </p:blipFill>
                    <p:spPr>
                      <a:xfrm>
                        <a:off x="2267834" y="1549026"/>
                        <a:ext cx="5872163" cy="2078831"/>
                      </a:xfrm>
                      <a:prstGeom prst="rect">
                        <a:avLst/>
                      </a:prstGeom>
                    </p:spPr>
                  </p:pic>
                </p:oleObj>
              </mc:Fallback>
            </mc:AlternateContent>
          </a:graphicData>
        </a:graphic>
      </p:graphicFrame>
      <p:sp>
        <p:nvSpPr>
          <p:cNvPr id="7" name="TextBox 6"/>
          <p:cNvSpPr txBox="1"/>
          <p:nvPr/>
        </p:nvSpPr>
        <p:spPr>
          <a:xfrm>
            <a:off x="2114771" y="5520860"/>
            <a:ext cx="4968552" cy="415498"/>
          </a:xfrm>
          <a:prstGeom prst="rect">
            <a:avLst/>
          </a:prstGeom>
          <a:noFill/>
        </p:spPr>
        <p:txBody>
          <a:bodyPr wrap="square" rtlCol="0">
            <a:spAutoFit/>
          </a:bodyPr>
          <a:lstStyle/>
          <a:p>
            <a:r>
              <a:rPr lang="en-US" sz="1050" dirty="0"/>
              <a:t>J. Verbeeck, A. Béché, K. Müller-Caspary, G. </a:t>
            </a:r>
            <a:r>
              <a:rPr lang="en-US" sz="1050" dirty="0" err="1"/>
              <a:t>Guzzinati</a:t>
            </a:r>
            <a:r>
              <a:rPr lang="en-US" sz="1050" dirty="0"/>
              <a:t>, M. Anh Luong, M. Den </a:t>
            </a:r>
            <a:r>
              <a:rPr lang="en-US" sz="1050" dirty="0" err="1"/>
              <a:t>Hertog</a:t>
            </a:r>
            <a:r>
              <a:rPr lang="en-US" sz="1050" dirty="0"/>
              <a:t>, Ultramicroscopy </a:t>
            </a:r>
            <a:r>
              <a:rPr lang="en-US" sz="1050" b="1" dirty="0"/>
              <a:t>190</a:t>
            </a:r>
            <a:r>
              <a:rPr lang="en-US" sz="1050" dirty="0"/>
              <a:t>, 58–65 (2018) and https://arxiv.org/abs/1711.11373</a:t>
            </a:r>
            <a:endParaRPr lang="en-GB" sz="1050" dirty="0"/>
          </a:p>
        </p:txBody>
      </p:sp>
      <p:pic>
        <p:nvPicPr>
          <p:cNvPr id="8" name="Picture 7">
            <a:extLst>
              <a:ext uri="{FF2B5EF4-FFF2-40B4-BE49-F238E27FC236}">
                <a16:creationId xmlns:a16="http://schemas.microsoft.com/office/drawing/2014/main" id="{7043741F-D1CA-4EC6-87D7-5FA588160664}"/>
              </a:ext>
            </a:extLst>
          </p:cNvPr>
          <p:cNvPicPr>
            <a:picLocks noChangeAspect="1"/>
          </p:cNvPicPr>
          <p:nvPr/>
        </p:nvPicPr>
        <p:blipFill>
          <a:blip r:embed="rId5"/>
          <a:stretch>
            <a:fillRect/>
          </a:stretch>
        </p:blipFill>
        <p:spPr>
          <a:xfrm>
            <a:off x="2114774" y="3677717"/>
            <a:ext cx="4611541" cy="1806359"/>
          </a:xfrm>
          <a:prstGeom prst="rect">
            <a:avLst/>
          </a:prstGeom>
        </p:spPr>
      </p:pic>
    </p:spTree>
    <p:extLst>
      <p:ext uri="{BB962C8B-B14F-4D97-AF65-F5344CB8AC3E}">
        <p14:creationId xmlns:p14="http://schemas.microsoft.com/office/powerpoint/2010/main" val="4290447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E5E9-7887-47F0-85A7-8B3381AB77F8}"/>
              </a:ext>
            </a:extLst>
          </p:cNvPr>
          <p:cNvSpPr>
            <a:spLocks noGrp="1"/>
          </p:cNvSpPr>
          <p:nvPr>
            <p:ph type="title"/>
          </p:nvPr>
        </p:nvSpPr>
        <p:spPr/>
        <p:txBody>
          <a:bodyPr/>
          <a:lstStyle/>
          <a:p>
            <a:r>
              <a:rPr lang="nl-BE" dirty="0" err="1"/>
              <a:t>Upscaling</a:t>
            </a:r>
            <a:r>
              <a:rPr lang="nl-BE" dirty="0"/>
              <a:t>: </a:t>
            </a:r>
            <a:r>
              <a:rPr lang="nl-BE" dirty="0" err="1"/>
              <a:t>easier</a:t>
            </a:r>
            <a:r>
              <a:rPr lang="nl-BE" dirty="0"/>
              <a:t> </a:t>
            </a:r>
            <a:r>
              <a:rPr lang="nl-BE" dirty="0" err="1"/>
              <a:t>said</a:t>
            </a:r>
            <a:r>
              <a:rPr lang="nl-BE" dirty="0"/>
              <a:t> </a:t>
            </a:r>
            <a:r>
              <a:rPr lang="nl-BE" dirty="0" err="1"/>
              <a:t>than</a:t>
            </a:r>
            <a:r>
              <a:rPr lang="nl-BE" dirty="0"/>
              <a:t> </a:t>
            </a:r>
            <a:r>
              <a:rPr lang="nl-BE" dirty="0" err="1"/>
              <a:t>done</a:t>
            </a:r>
            <a:endParaRPr lang="en-US" dirty="0"/>
          </a:p>
        </p:txBody>
      </p:sp>
      <p:sp>
        <p:nvSpPr>
          <p:cNvPr id="3" name="Content Placeholder 2">
            <a:extLst>
              <a:ext uri="{FF2B5EF4-FFF2-40B4-BE49-F238E27FC236}">
                <a16:creationId xmlns:a16="http://schemas.microsoft.com/office/drawing/2014/main" id="{6D1134E6-C943-4002-B50A-ED4008C34E0A}"/>
              </a:ext>
            </a:extLst>
          </p:cNvPr>
          <p:cNvSpPr>
            <a:spLocks noGrp="1"/>
          </p:cNvSpPr>
          <p:nvPr>
            <p:ph idx="1"/>
          </p:nvPr>
        </p:nvSpPr>
        <p:spPr>
          <a:xfrm>
            <a:off x="1991544" y="1020295"/>
            <a:ext cx="4389734" cy="3671888"/>
          </a:xfrm>
        </p:spPr>
        <p:txBody>
          <a:bodyPr/>
          <a:lstStyle/>
          <a:p>
            <a:pPr>
              <a:buFont typeface="Arial" panose="020B0604020202020204" pitchFamily="34" charset="0"/>
              <a:buChar char="•"/>
            </a:pPr>
            <a:r>
              <a:rPr lang="nl-BE" dirty="0" err="1"/>
              <a:t>eBEAM</a:t>
            </a:r>
            <a:r>
              <a:rPr lang="nl-BE" dirty="0"/>
              <a:t> litho approach</a:t>
            </a:r>
          </a:p>
          <a:p>
            <a:pPr>
              <a:buFont typeface="Arial" panose="020B0604020202020204" pitchFamily="34" charset="0"/>
              <a:buChar char="•"/>
            </a:pPr>
            <a:r>
              <a:rPr lang="nl-BE" dirty="0" err="1"/>
              <a:t>Hybrid</a:t>
            </a:r>
            <a:r>
              <a:rPr lang="nl-BE" dirty="0"/>
              <a:t> </a:t>
            </a:r>
            <a:r>
              <a:rPr lang="nl-BE" dirty="0" err="1"/>
              <a:t>photolitho</a:t>
            </a:r>
            <a:r>
              <a:rPr lang="nl-BE" dirty="0"/>
              <a:t>/FIB approach </a:t>
            </a:r>
            <a:r>
              <a:rPr lang="nl-BE" dirty="0" err="1"/>
              <a:t>provides</a:t>
            </a:r>
            <a:r>
              <a:rPr lang="nl-BE" dirty="0"/>
              <a:t> more flexibility</a:t>
            </a:r>
          </a:p>
          <a:p>
            <a:pPr>
              <a:buFont typeface="Arial" panose="020B0604020202020204" pitchFamily="34" charset="0"/>
              <a:buChar char="•"/>
            </a:pPr>
            <a:r>
              <a:rPr lang="nl-BE" dirty="0"/>
              <a:t>Electronics</a:t>
            </a:r>
          </a:p>
          <a:p>
            <a:pPr>
              <a:buFont typeface="Arial" panose="020B0604020202020204" pitchFamily="34" charset="0"/>
              <a:buChar char="•"/>
            </a:pPr>
            <a:r>
              <a:rPr lang="nl-BE" dirty="0"/>
              <a:t>Software firmware +UI</a:t>
            </a:r>
          </a:p>
          <a:p>
            <a:pPr>
              <a:buFont typeface="Arial" panose="020B0604020202020204" pitchFamily="34" charset="0"/>
              <a:buChar char="•"/>
            </a:pPr>
            <a:r>
              <a:rPr lang="nl-BE" dirty="0" err="1"/>
              <a:t>Mechanics</a:t>
            </a:r>
            <a:r>
              <a:rPr lang="nl-BE" dirty="0"/>
              <a:t> (</a:t>
            </a:r>
            <a:r>
              <a:rPr lang="nl-BE" dirty="0" err="1"/>
              <a:t>how</a:t>
            </a:r>
            <a:r>
              <a:rPr lang="nl-BE" dirty="0"/>
              <a:t> </a:t>
            </a:r>
            <a:r>
              <a:rPr lang="nl-BE" dirty="0" err="1"/>
              <a:t>to</a:t>
            </a:r>
            <a:r>
              <a:rPr lang="nl-BE" dirty="0"/>
              <a:t> fit </a:t>
            </a:r>
            <a:r>
              <a:rPr lang="nl-BE" dirty="0" err="1"/>
              <a:t>so</a:t>
            </a:r>
            <a:r>
              <a:rPr lang="nl-BE" dirty="0"/>
              <a:t> </a:t>
            </a:r>
            <a:r>
              <a:rPr lang="nl-BE" dirty="0" err="1"/>
              <a:t>many</a:t>
            </a:r>
            <a:r>
              <a:rPr lang="nl-BE" dirty="0"/>
              <a:t> </a:t>
            </a:r>
            <a:r>
              <a:rPr lang="nl-BE" dirty="0" err="1"/>
              <a:t>connections</a:t>
            </a:r>
            <a:r>
              <a:rPr lang="nl-BE" dirty="0"/>
              <a:t> in </a:t>
            </a:r>
            <a:r>
              <a:rPr lang="nl-BE" dirty="0" err="1"/>
              <a:t>thight</a:t>
            </a:r>
            <a:r>
              <a:rPr lang="nl-BE" dirty="0"/>
              <a:t> </a:t>
            </a:r>
            <a:r>
              <a:rPr lang="nl-BE" dirty="0" err="1"/>
              <a:t>space</a:t>
            </a:r>
            <a:r>
              <a:rPr lang="nl-BE" dirty="0"/>
              <a:t>?)</a:t>
            </a:r>
          </a:p>
          <a:p>
            <a:pPr>
              <a:buFont typeface="Arial" panose="020B0604020202020204" pitchFamily="34" charset="0"/>
              <a:buChar char="•"/>
            </a:pPr>
            <a:endParaRPr lang="nl-BE" dirty="0"/>
          </a:p>
          <a:p>
            <a:pP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6577D38-1FCC-4FC5-AB2F-F1DA09F60E88}"/>
              </a:ext>
            </a:extLst>
          </p:cNvPr>
          <p:cNvSpPr>
            <a:spLocks noGrp="1"/>
          </p:cNvSpPr>
          <p:nvPr>
            <p:ph type="sldNum" sz="quarter" idx="12"/>
          </p:nvPr>
        </p:nvSpPr>
        <p:spPr>
          <a:xfrm>
            <a:off x="1518192" y="6602885"/>
            <a:ext cx="615408" cy="25729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032377-C103-4EFE-98C1-80A6E5A7472A}" type="slidenum">
              <a:rPr lang="nl-NL" smtClean="0">
                <a:solidFill>
                  <a:prstClr val="white"/>
                </a:solidFill>
              </a:rPr>
              <a:pPr/>
              <a:t>51</a:t>
            </a:fld>
            <a:endParaRPr lang="nl-NL">
              <a:solidFill>
                <a:prstClr val="white"/>
              </a:solidFill>
            </a:endParaRPr>
          </a:p>
        </p:txBody>
      </p:sp>
      <p:pic>
        <p:nvPicPr>
          <p:cNvPr id="5" name="Picture 4">
            <a:extLst>
              <a:ext uri="{FF2B5EF4-FFF2-40B4-BE49-F238E27FC236}">
                <a16:creationId xmlns:a16="http://schemas.microsoft.com/office/drawing/2014/main" id="{C88F0EBC-361A-4643-8496-51E234BD427B}"/>
              </a:ext>
            </a:extLst>
          </p:cNvPr>
          <p:cNvPicPr>
            <a:picLocks noChangeAspect="1"/>
          </p:cNvPicPr>
          <p:nvPr/>
        </p:nvPicPr>
        <p:blipFill>
          <a:blip r:embed="rId3"/>
          <a:stretch>
            <a:fillRect/>
          </a:stretch>
        </p:blipFill>
        <p:spPr>
          <a:xfrm>
            <a:off x="6347829" y="3876692"/>
            <a:ext cx="2921154" cy="2661027"/>
          </a:xfrm>
          <a:prstGeom prst="rect">
            <a:avLst/>
          </a:prstGeom>
          <a:effectLst>
            <a:outerShdw blurRad="50800" dist="38100" dir="2700000" algn="tl" rotWithShape="0">
              <a:prstClr val="black">
                <a:alpha val="40000"/>
              </a:prstClr>
            </a:outerShdw>
          </a:effectLst>
        </p:spPr>
      </p:pic>
      <p:pic>
        <p:nvPicPr>
          <p:cNvPr id="9" name="Picture 5">
            <a:extLst>
              <a:ext uri="{FF2B5EF4-FFF2-40B4-BE49-F238E27FC236}">
                <a16:creationId xmlns:a16="http://schemas.microsoft.com/office/drawing/2014/main" id="{F38E60C9-36DE-4215-8220-B86B10D2F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235" y="5750551"/>
            <a:ext cx="2742590" cy="6950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7">
            <a:extLst>
              <a:ext uri="{FF2B5EF4-FFF2-40B4-BE49-F238E27FC236}">
                <a16:creationId xmlns:a16="http://schemas.microsoft.com/office/drawing/2014/main" id="{227F2DD1-D628-43E2-AD72-EEC7491C3C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6743" b="68166"/>
          <a:stretch/>
        </p:blipFill>
        <p:spPr>
          <a:xfrm>
            <a:off x="7003403" y="1164775"/>
            <a:ext cx="1930326" cy="1345948"/>
          </a:xfrm>
          <a:prstGeom prst="rect">
            <a:avLst/>
          </a:prstGeom>
        </p:spPr>
      </p:pic>
      <p:pic>
        <p:nvPicPr>
          <p:cNvPr id="12" name="Picture 11">
            <a:extLst>
              <a:ext uri="{FF2B5EF4-FFF2-40B4-BE49-F238E27FC236}">
                <a16:creationId xmlns:a16="http://schemas.microsoft.com/office/drawing/2014/main" id="{F93415DF-E0EB-4071-9E41-DB450D8DF1FA}"/>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15422" y="1156483"/>
            <a:ext cx="1472244" cy="135578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C9706BD6-30D5-4019-8AAD-88558CFCA5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3417" y="2575248"/>
            <a:ext cx="1472245" cy="1355788"/>
          </a:xfrm>
          <a:prstGeom prst="rect">
            <a:avLst/>
          </a:prstGeom>
        </p:spPr>
      </p:pic>
    </p:spTree>
    <p:extLst>
      <p:ext uri="{BB962C8B-B14F-4D97-AF65-F5344CB8AC3E}">
        <p14:creationId xmlns:p14="http://schemas.microsoft.com/office/powerpoint/2010/main" val="220471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5205" y="1536474"/>
            <a:ext cx="6284119" cy="415498"/>
          </a:xfrm>
          <a:prstGeom prst="rect">
            <a:avLst/>
          </a:prstGeom>
          <a:noFill/>
        </p:spPr>
        <p:txBody>
          <a:bodyPr wrap="square" rtlCol="0">
            <a:spAutoFit/>
          </a:bodyPr>
          <a:lstStyle/>
          <a:p>
            <a:r>
              <a:rPr lang="en-GB" sz="2100" kern="0" dirty="0">
                <a:solidFill>
                  <a:srgbClr val="003366"/>
                </a:solidFill>
                <a:latin typeface="Calibri" panose="020F0502020204030204" pitchFamily="34" charset="0"/>
              </a:rPr>
              <a:t>Phase calibration at 200 kV</a:t>
            </a:r>
            <a:endParaRPr lang="en-GB" sz="2100" kern="0" dirty="0">
              <a:solidFill>
                <a:srgbClr val="003366"/>
              </a:solidFill>
              <a:latin typeface="Symbol" panose="05050102010706020507" pitchFamily="18" charset="2"/>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4445" t="4444" r="3333" b="23333"/>
          <a:stretch/>
        </p:blipFill>
        <p:spPr>
          <a:xfrm>
            <a:off x="2063552" y="1941012"/>
            <a:ext cx="3714750" cy="3714750"/>
          </a:xfrm>
          <a:prstGeom prst="rect">
            <a:avLst/>
          </a:prstGeom>
        </p:spPr>
      </p:pic>
      <p:sp>
        <p:nvSpPr>
          <p:cNvPr id="6" name="TextBox 5"/>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0.00</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000" t="2475" r="17778" b="25303"/>
          <a:stretch/>
        </p:blipFill>
        <p:spPr>
          <a:xfrm>
            <a:off x="2063552" y="1946393"/>
            <a:ext cx="3714750" cy="3714750"/>
          </a:xfrm>
          <a:prstGeom prst="rect">
            <a:avLst/>
          </a:prstGeom>
          <a:blipFill dpi="0" rotWithShape="1">
            <a:blip r:embed="rId5"/>
            <a:srcRect/>
            <a:tile tx="0" ty="0" sx="100000" sy="100000" flip="none" algn="tl"/>
          </a:blipFill>
        </p:spPr>
      </p:pic>
      <p:sp>
        <p:nvSpPr>
          <p:cNvPr id="8" name="TextBox 7"/>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0.01</a:t>
            </a: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000" t="1260" r="17778" b="26666"/>
          <a:stretch/>
        </p:blipFill>
        <p:spPr>
          <a:xfrm>
            <a:off x="2063552" y="1941015"/>
            <a:ext cx="3714750" cy="3707115"/>
          </a:xfrm>
          <a:prstGeom prst="rect">
            <a:avLst/>
          </a:prstGeom>
        </p:spPr>
      </p:pic>
      <p:sp>
        <p:nvSpPr>
          <p:cNvPr id="10" name="TextBox 9"/>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0.02</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10000" t="-424" r="17778" b="28889"/>
          <a:stretch/>
        </p:blipFill>
        <p:spPr>
          <a:xfrm>
            <a:off x="2063552" y="1968722"/>
            <a:ext cx="3714750" cy="3679406"/>
          </a:xfrm>
          <a:prstGeom prst="rect">
            <a:avLst/>
          </a:prstGeom>
        </p:spPr>
      </p:pic>
      <p:sp>
        <p:nvSpPr>
          <p:cNvPr id="12" name="TextBox 11"/>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0.03</a:t>
            </a: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0000" t="-2222" r="17778" b="30000"/>
          <a:stretch/>
        </p:blipFill>
        <p:spPr>
          <a:xfrm>
            <a:off x="2063552" y="1933377"/>
            <a:ext cx="3714750" cy="3714750"/>
          </a:xfrm>
          <a:prstGeom prst="rect">
            <a:avLst/>
          </a:prstGeom>
        </p:spPr>
      </p:pic>
      <p:sp>
        <p:nvSpPr>
          <p:cNvPr id="14" name="TextBox 13"/>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0.04</a:t>
            </a:r>
          </a:p>
        </p:txBody>
      </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10000" t="-3333" r="17778" b="31111"/>
          <a:stretch/>
        </p:blipFill>
        <p:spPr>
          <a:xfrm>
            <a:off x="2063552" y="1933378"/>
            <a:ext cx="3714750" cy="3714750"/>
          </a:xfrm>
          <a:prstGeom prst="rect">
            <a:avLst/>
          </a:prstGeom>
        </p:spPr>
      </p:pic>
      <p:sp>
        <p:nvSpPr>
          <p:cNvPr id="17" name="TextBox 16"/>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0.05</a:t>
            </a:r>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10000" t="-4532" r="17778" b="32222"/>
          <a:stretch/>
        </p:blipFill>
        <p:spPr>
          <a:xfrm>
            <a:off x="2063552" y="1928889"/>
            <a:ext cx="3714750" cy="3719238"/>
          </a:xfrm>
          <a:prstGeom prst="rect">
            <a:avLst/>
          </a:prstGeom>
        </p:spPr>
      </p:pic>
      <p:sp>
        <p:nvSpPr>
          <p:cNvPr id="19" name="TextBox 18"/>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0.06</a:t>
            </a:r>
          </a:p>
        </p:txBody>
      </p:sp>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14444" t="11112" r="13334" b="16665"/>
          <a:stretch/>
        </p:blipFill>
        <p:spPr>
          <a:xfrm>
            <a:off x="2063552" y="1933377"/>
            <a:ext cx="3714750" cy="3714750"/>
          </a:xfrm>
          <a:prstGeom prst="rect">
            <a:avLst/>
          </a:prstGeom>
        </p:spPr>
      </p:pic>
      <p:sp>
        <p:nvSpPr>
          <p:cNvPr id="21" name="TextBox 20"/>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0.07</a:t>
            </a:r>
          </a:p>
        </p:txBody>
      </p:sp>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14445" t="10000" r="13332" b="17778"/>
          <a:stretch/>
        </p:blipFill>
        <p:spPr>
          <a:xfrm>
            <a:off x="2063552" y="1933377"/>
            <a:ext cx="3714750" cy="3714750"/>
          </a:xfrm>
          <a:prstGeom prst="rect">
            <a:avLst/>
          </a:prstGeom>
        </p:spPr>
      </p:pic>
      <p:sp>
        <p:nvSpPr>
          <p:cNvPr id="23" name="TextBox 22"/>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0.08</a:t>
            </a:r>
          </a:p>
        </p:txBody>
      </p:sp>
      <p:pic>
        <p:nvPicPr>
          <p:cNvPr id="24" name="Picture 23"/>
          <p:cNvPicPr>
            <a:picLocks noChangeAspect="1"/>
          </p:cNvPicPr>
          <p:nvPr/>
        </p:nvPicPr>
        <p:blipFill rotWithShape="1">
          <a:blip r:embed="rId13" cstate="print">
            <a:extLst>
              <a:ext uri="{28A0092B-C50C-407E-A947-70E740481C1C}">
                <a14:useLocalDpi xmlns:a14="http://schemas.microsoft.com/office/drawing/2010/main" val="0"/>
              </a:ext>
            </a:extLst>
          </a:blip>
          <a:srcRect l="14444" t="9327" r="13334" b="18451"/>
          <a:stretch/>
        </p:blipFill>
        <p:spPr>
          <a:xfrm>
            <a:off x="2063556" y="1933380"/>
            <a:ext cx="3714751" cy="3714751"/>
          </a:xfrm>
          <a:prstGeom prst="rect">
            <a:avLst/>
          </a:prstGeom>
        </p:spPr>
      </p:pic>
      <p:sp>
        <p:nvSpPr>
          <p:cNvPr id="25" name="TextBox 24"/>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0.09</a:t>
            </a:r>
          </a:p>
        </p:txBody>
      </p:sp>
      <p:pic>
        <p:nvPicPr>
          <p:cNvPr id="26" name="Picture 25"/>
          <p:cNvPicPr>
            <a:picLocks noChangeAspect="1"/>
          </p:cNvPicPr>
          <p:nvPr/>
        </p:nvPicPr>
        <p:blipFill rotWithShape="1">
          <a:blip r:embed="rId14" cstate="print">
            <a:extLst>
              <a:ext uri="{28A0092B-C50C-407E-A947-70E740481C1C}">
                <a14:useLocalDpi xmlns:a14="http://schemas.microsoft.com/office/drawing/2010/main" val="0"/>
              </a:ext>
            </a:extLst>
          </a:blip>
          <a:srcRect l="14444" t="8889" r="13334" b="18889"/>
          <a:stretch/>
        </p:blipFill>
        <p:spPr>
          <a:xfrm>
            <a:off x="2063556" y="1933377"/>
            <a:ext cx="3714751" cy="3714750"/>
          </a:xfrm>
          <a:prstGeom prst="rect">
            <a:avLst/>
          </a:prstGeom>
        </p:spPr>
      </p:pic>
      <p:sp>
        <p:nvSpPr>
          <p:cNvPr id="27" name="TextBox 26"/>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0.10</a:t>
            </a:r>
          </a:p>
        </p:txBody>
      </p:sp>
      <p:pic>
        <p:nvPicPr>
          <p:cNvPr id="28" name="Picture 27"/>
          <p:cNvPicPr>
            <a:picLocks noChangeAspect="1"/>
          </p:cNvPicPr>
          <p:nvPr/>
        </p:nvPicPr>
        <p:blipFill rotWithShape="1">
          <a:blip r:embed="rId15" cstate="print">
            <a:extLst>
              <a:ext uri="{28A0092B-C50C-407E-A947-70E740481C1C}">
                <a14:useLocalDpi xmlns:a14="http://schemas.microsoft.com/office/drawing/2010/main" val="0"/>
              </a:ext>
            </a:extLst>
          </a:blip>
          <a:srcRect l="14444" t="7778" r="13334" b="20000"/>
          <a:stretch/>
        </p:blipFill>
        <p:spPr>
          <a:xfrm>
            <a:off x="2063552" y="1933380"/>
            <a:ext cx="3714750" cy="3714751"/>
          </a:xfrm>
          <a:prstGeom prst="rect">
            <a:avLst/>
          </a:prstGeom>
        </p:spPr>
      </p:pic>
      <p:sp>
        <p:nvSpPr>
          <p:cNvPr id="29" name="TextBox 28"/>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0.11</a:t>
            </a:r>
          </a:p>
        </p:txBody>
      </p:sp>
      <p:pic>
        <p:nvPicPr>
          <p:cNvPr id="30" name="Picture 29"/>
          <p:cNvPicPr>
            <a:picLocks noChangeAspect="1"/>
          </p:cNvPicPr>
          <p:nvPr/>
        </p:nvPicPr>
        <p:blipFill rotWithShape="1">
          <a:blip r:embed="rId16" cstate="print">
            <a:extLst>
              <a:ext uri="{28A0092B-C50C-407E-A947-70E740481C1C}">
                <a14:useLocalDpi xmlns:a14="http://schemas.microsoft.com/office/drawing/2010/main" val="0"/>
              </a:ext>
            </a:extLst>
          </a:blip>
          <a:srcRect l="14445" t="7147" r="13333" b="20630"/>
          <a:stretch/>
        </p:blipFill>
        <p:spPr>
          <a:xfrm>
            <a:off x="2063552" y="1933378"/>
            <a:ext cx="3714750" cy="3714750"/>
          </a:xfrm>
          <a:prstGeom prst="rect">
            <a:avLst/>
          </a:prstGeom>
        </p:spPr>
      </p:pic>
      <p:sp>
        <p:nvSpPr>
          <p:cNvPr id="31" name="TextBox 30"/>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0.12</a:t>
            </a:r>
          </a:p>
        </p:txBody>
      </p:sp>
      <p:pic>
        <p:nvPicPr>
          <p:cNvPr id="32" name="Picture 31"/>
          <p:cNvPicPr>
            <a:picLocks noChangeAspect="1"/>
          </p:cNvPicPr>
          <p:nvPr/>
        </p:nvPicPr>
        <p:blipFill rotWithShape="1">
          <a:blip r:embed="rId17" cstate="print">
            <a:extLst>
              <a:ext uri="{28A0092B-C50C-407E-A947-70E740481C1C}">
                <a14:useLocalDpi xmlns:a14="http://schemas.microsoft.com/office/drawing/2010/main" val="0"/>
              </a:ext>
            </a:extLst>
          </a:blip>
          <a:srcRect l="14444" t="6667" r="13334" b="21111"/>
          <a:stretch/>
        </p:blipFill>
        <p:spPr>
          <a:xfrm>
            <a:off x="2063556" y="1933377"/>
            <a:ext cx="3714751" cy="3714750"/>
          </a:xfrm>
          <a:prstGeom prst="rect">
            <a:avLst/>
          </a:prstGeom>
        </p:spPr>
      </p:pic>
      <p:sp>
        <p:nvSpPr>
          <p:cNvPr id="33" name="TextBox 32"/>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0.13</a:t>
            </a:r>
          </a:p>
        </p:txBody>
      </p:sp>
      <p:pic>
        <p:nvPicPr>
          <p:cNvPr id="34" name="Picture 33"/>
          <p:cNvPicPr>
            <a:picLocks noChangeAspect="1"/>
          </p:cNvPicPr>
          <p:nvPr/>
        </p:nvPicPr>
        <p:blipFill rotWithShape="1">
          <a:blip r:embed="rId18" cstate="print">
            <a:extLst>
              <a:ext uri="{28A0092B-C50C-407E-A947-70E740481C1C}">
                <a14:useLocalDpi xmlns:a14="http://schemas.microsoft.com/office/drawing/2010/main" val="0"/>
              </a:ext>
            </a:extLst>
          </a:blip>
          <a:srcRect l="14445" t="6667" r="13332" b="21111"/>
          <a:stretch/>
        </p:blipFill>
        <p:spPr>
          <a:xfrm>
            <a:off x="2063552" y="1933377"/>
            <a:ext cx="3714750" cy="3714750"/>
          </a:xfrm>
          <a:prstGeom prst="rect">
            <a:avLst/>
          </a:prstGeom>
        </p:spPr>
      </p:pic>
      <p:sp>
        <p:nvSpPr>
          <p:cNvPr id="35" name="TextBox 34"/>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0.14</a:t>
            </a:r>
          </a:p>
        </p:txBody>
      </p:sp>
      <p:pic>
        <p:nvPicPr>
          <p:cNvPr id="36" name="Picture 35"/>
          <p:cNvPicPr>
            <a:picLocks noChangeAspect="1"/>
          </p:cNvPicPr>
          <p:nvPr/>
        </p:nvPicPr>
        <p:blipFill rotWithShape="1">
          <a:blip r:embed="rId19" cstate="print">
            <a:extLst>
              <a:ext uri="{28A0092B-C50C-407E-A947-70E740481C1C}">
                <a14:useLocalDpi xmlns:a14="http://schemas.microsoft.com/office/drawing/2010/main" val="0"/>
              </a:ext>
            </a:extLst>
          </a:blip>
          <a:srcRect l="14445" t="5555" r="13332" b="22223"/>
          <a:stretch/>
        </p:blipFill>
        <p:spPr>
          <a:xfrm>
            <a:off x="2063556" y="1933377"/>
            <a:ext cx="3714751" cy="3714750"/>
          </a:xfrm>
          <a:prstGeom prst="rect">
            <a:avLst/>
          </a:prstGeom>
        </p:spPr>
      </p:pic>
      <p:sp>
        <p:nvSpPr>
          <p:cNvPr id="37" name="TextBox 36"/>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0.15</a:t>
            </a:r>
          </a:p>
        </p:txBody>
      </p:sp>
      <p:pic>
        <p:nvPicPr>
          <p:cNvPr id="38" name="Picture 37"/>
          <p:cNvPicPr>
            <a:picLocks noChangeAspect="1"/>
          </p:cNvPicPr>
          <p:nvPr/>
        </p:nvPicPr>
        <p:blipFill rotWithShape="1">
          <a:blip r:embed="rId20" cstate="print">
            <a:extLst>
              <a:ext uri="{28A0092B-C50C-407E-A947-70E740481C1C}">
                <a14:useLocalDpi xmlns:a14="http://schemas.microsoft.com/office/drawing/2010/main" val="0"/>
              </a:ext>
            </a:extLst>
          </a:blip>
          <a:srcRect l="14444" t="4445" r="13334" b="23333"/>
          <a:stretch/>
        </p:blipFill>
        <p:spPr>
          <a:xfrm>
            <a:off x="2078781" y="1941012"/>
            <a:ext cx="3714751" cy="3714750"/>
          </a:xfrm>
          <a:prstGeom prst="rect">
            <a:avLst/>
          </a:prstGeom>
        </p:spPr>
      </p:pic>
      <p:sp>
        <p:nvSpPr>
          <p:cNvPr id="39" name="TextBox 38"/>
          <p:cNvSpPr txBox="1"/>
          <p:nvPr/>
        </p:nvSpPr>
        <p:spPr>
          <a:xfrm>
            <a:off x="4747872" y="1968721"/>
            <a:ext cx="1030432" cy="923330"/>
          </a:xfrm>
          <a:prstGeom prst="rect">
            <a:avLst/>
          </a:prstGeom>
          <a:noFill/>
        </p:spPr>
        <p:txBody>
          <a:bodyPr wrap="square" rtlCol="0">
            <a:spAutoFit/>
          </a:bodyPr>
          <a:lstStyle/>
          <a:p>
            <a:r>
              <a:rPr lang="en-US" sz="2700">
                <a:solidFill>
                  <a:schemeClr val="bg1"/>
                </a:solidFill>
              </a:rPr>
              <a:t>Gain 0.16</a:t>
            </a:r>
          </a:p>
        </p:txBody>
      </p:sp>
      <p:sp>
        <p:nvSpPr>
          <p:cNvPr id="16" name="Title 15">
            <a:extLst>
              <a:ext uri="{FF2B5EF4-FFF2-40B4-BE49-F238E27FC236}">
                <a16:creationId xmlns:a16="http://schemas.microsoft.com/office/drawing/2014/main" id="{D7D646C4-98BE-4699-8310-E01FC046868C}"/>
              </a:ext>
            </a:extLst>
          </p:cNvPr>
          <p:cNvSpPr>
            <a:spLocks noGrp="1"/>
          </p:cNvSpPr>
          <p:nvPr>
            <p:ph type="title"/>
          </p:nvPr>
        </p:nvSpPr>
        <p:spPr/>
        <p:txBody>
          <a:bodyPr/>
          <a:lstStyle/>
          <a:p>
            <a:r>
              <a:rPr lang="nl-BE" dirty="0" err="1"/>
              <a:t>Result</a:t>
            </a:r>
            <a:r>
              <a:rPr lang="nl-BE" dirty="0"/>
              <a:t> in sample </a:t>
            </a:r>
            <a:r>
              <a:rPr lang="nl-BE" dirty="0" err="1"/>
              <a:t>plane</a:t>
            </a:r>
            <a:r>
              <a:rPr lang="nl-BE" dirty="0"/>
              <a:t>: </a:t>
            </a:r>
            <a:r>
              <a:rPr lang="nl-BE" dirty="0" err="1"/>
              <a:t>cartesian</a:t>
            </a:r>
            <a:r>
              <a:rPr lang="nl-BE" dirty="0"/>
              <a:t> </a:t>
            </a:r>
            <a:r>
              <a:rPr lang="nl-BE" dirty="0" err="1"/>
              <a:t>grid</a:t>
            </a:r>
            <a:endParaRPr lang="en-US" dirty="0"/>
          </a:p>
        </p:txBody>
      </p:sp>
      <p:pic>
        <p:nvPicPr>
          <p:cNvPr id="40" name="Picture 39" descr="A picture containing text&#10;&#10;Description automatically generated">
            <a:extLst>
              <a:ext uri="{FF2B5EF4-FFF2-40B4-BE49-F238E27FC236}">
                <a16:creationId xmlns:a16="http://schemas.microsoft.com/office/drawing/2014/main" id="{EE17AD0F-1739-46E8-B886-164974EA9EB2}"/>
              </a:ext>
            </a:extLst>
          </p:cNvPr>
          <p:cNvPicPr>
            <a:picLocks noChangeAspect="1"/>
          </p:cNvPicPr>
          <p:nvPr/>
        </p:nvPicPr>
        <p:blipFill rotWithShape="1">
          <a:blip r:embed="rId21">
            <a:extLst>
              <a:ext uri="{28A0092B-C50C-407E-A947-70E740481C1C}">
                <a14:useLocalDpi xmlns:a14="http://schemas.microsoft.com/office/drawing/2010/main" val="0"/>
              </a:ext>
            </a:extLst>
          </a:blip>
          <a:srcRect l="36539" t="21797" r="34467" b="21956"/>
          <a:stretch/>
        </p:blipFill>
        <p:spPr>
          <a:xfrm rot="11815314">
            <a:off x="5817667" y="2174260"/>
            <a:ext cx="2884977" cy="2830481"/>
          </a:xfrm>
          <a:prstGeom prst="rect">
            <a:avLst/>
          </a:prstGeom>
        </p:spPr>
      </p:pic>
      <p:sp>
        <p:nvSpPr>
          <p:cNvPr id="41" name="TextBox 40">
            <a:extLst>
              <a:ext uri="{FF2B5EF4-FFF2-40B4-BE49-F238E27FC236}">
                <a16:creationId xmlns:a16="http://schemas.microsoft.com/office/drawing/2014/main" id="{22FE2569-9B47-42E2-BF1E-02451CB2FD6E}"/>
              </a:ext>
            </a:extLst>
          </p:cNvPr>
          <p:cNvSpPr txBox="1"/>
          <p:nvPr/>
        </p:nvSpPr>
        <p:spPr>
          <a:xfrm>
            <a:off x="5948391" y="5263347"/>
            <a:ext cx="6284119" cy="415498"/>
          </a:xfrm>
          <a:prstGeom prst="rect">
            <a:avLst/>
          </a:prstGeom>
          <a:noFill/>
        </p:spPr>
        <p:txBody>
          <a:bodyPr wrap="square" rtlCol="0">
            <a:spAutoFit/>
          </a:bodyPr>
          <a:lstStyle/>
          <a:p>
            <a:r>
              <a:rPr lang="en-GB" sz="2100" kern="0" dirty="0">
                <a:solidFill>
                  <a:srgbClr val="003366"/>
                </a:solidFill>
                <a:latin typeface="Symbol" panose="05050102010706020507" pitchFamily="18" charset="2"/>
              </a:rPr>
              <a:t>p</a:t>
            </a:r>
            <a:r>
              <a:rPr lang="en-GB" sz="2100" kern="0" dirty="0">
                <a:solidFill>
                  <a:srgbClr val="003366"/>
                </a:solidFill>
                <a:latin typeface="Calibri" panose="020F0502020204030204" pitchFamily="34" charset="0"/>
              </a:rPr>
              <a:t> shift at 200mV</a:t>
            </a:r>
            <a:endParaRPr lang="en-GB" sz="2100" kern="0" dirty="0">
              <a:solidFill>
                <a:srgbClr val="003366"/>
              </a:solidFill>
              <a:latin typeface="Symbol" panose="05050102010706020507" pitchFamily="18" charset="2"/>
            </a:endParaRPr>
          </a:p>
        </p:txBody>
      </p:sp>
      <p:pic>
        <p:nvPicPr>
          <p:cNvPr id="42" name="Picture 41">
            <a:extLst>
              <a:ext uri="{FF2B5EF4-FFF2-40B4-BE49-F238E27FC236}">
                <a16:creationId xmlns:a16="http://schemas.microsoft.com/office/drawing/2014/main" id="{0856B6BA-2506-4F28-B3B7-DB86F32E26AF}"/>
              </a:ext>
            </a:extLst>
          </p:cNvPr>
          <p:cNvPicPr>
            <a:picLocks noChangeAspect="1"/>
          </p:cNvPicPr>
          <p:nvPr/>
        </p:nvPicPr>
        <p:blipFill rotWithShape="1">
          <a:blip r:embed="rId22">
            <a:extLst>
              <a:ext uri="{28A0092B-C50C-407E-A947-70E740481C1C}">
                <a14:useLocalDpi xmlns:a14="http://schemas.microsoft.com/office/drawing/2010/main" val="0"/>
              </a:ext>
            </a:extLst>
          </a:blip>
          <a:srcRect l="26329" t="26100" r="24750" b="25087"/>
          <a:stretch/>
        </p:blipFill>
        <p:spPr>
          <a:xfrm>
            <a:off x="9052116" y="3712264"/>
            <a:ext cx="1585038" cy="1581539"/>
          </a:xfrm>
          <a:prstGeom prst="rect">
            <a:avLst/>
          </a:prstGeom>
        </p:spPr>
      </p:pic>
      <p:sp>
        <p:nvSpPr>
          <p:cNvPr id="2" name="TextBox 1">
            <a:extLst>
              <a:ext uri="{FF2B5EF4-FFF2-40B4-BE49-F238E27FC236}">
                <a16:creationId xmlns:a16="http://schemas.microsoft.com/office/drawing/2014/main" id="{CDA8BFE0-AC40-4440-80F6-34C2AFA0D2B8}"/>
              </a:ext>
            </a:extLst>
          </p:cNvPr>
          <p:cNvSpPr txBox="1"/>
          <p:nvPr/>
        </p:nvSpPr>
        <p:spPr>
          <a:xfrm>
            <a:off x="8521258" y="5171015"/>
            <a:ext cx="2146742" cy="507831"/>
          </a:xfrm>
          <a:prstGeom prst="rect">
            <a:avLst/>
          </a:prstGeom>
          <a:noFill/>
        </p:spPr>
        <p:txBody>
          <a:bodyPr wrap="none" rtlCol="0">
            <a:spAutoFit/>
          </a:bodyPr>
          <a:lstStyle/>
          <a:p>
            <a:r>
              <a:rPr lang="nl-BE" sz="2700" dirty="0" err="1"/>
              <a:t>Probe</a:t>
            </a:r>
            <a:r>
              <a:rPr lang="nl-BE" sz="2700" dirty="0"/>
              <a:t> </a:t>
            </a:r>
            <a:r>
              <a:rPr lang="nl-BE" sz="2700" dirty="0" err="1"/>
              <a:t>shape</a:t>
            </a:r>
            <a:endParaRPr lang="en-US" sz="2700" dirty="0"/>
          </a:p>
        </p:txBody>
      </p:sp>
      <p:sp>
        <p:nvSpPr>
          <p:cNvPr id="3" name="TextBox 2">
            <a:extLst>
              <a:ext uri="{FF2B5EF4-FFF2-40B4-BE49-F238E27FC236}">
                <a16:creationId xmlns:a16="http://schemas.microsoft.com/office/drawing/2014/main" id="{2D05E6D0-996A-4FC4-82B0-33C14045498E}"/>
              </a:ext>
            </a:extLst>
          </p:cNvPr>
          <p:cNvSpPr txBox="1"/>
          <p:nvPr/>
        </p:nvSpPr>
        <p:spPr>
          <a:xfrm>
            <a:off x="6889380" y="1561758"/>
            <a:ext cx="1665841" cy="507831"/>
          </a:xfrm>
          <a:prstGeom prst="rect">
            <a:avLst/>
          </a:prstGeom>
          <a:noFill/>
        </p:spPr>
        <p:txBody>
          <a:bodyPr wrap="none" rtlCol="0">
            <a:spAutoFit/>
          </a:bodyPr>
          <a:lstStyle/>
          <a:p>
            <a:r>
              <a:rPr lang="nl-BE" sz="2700" dirty="0" err="1"/>
              <a:t>simulated</a:t>
            </a:r>
            <a:endParaRPr lang="en-US" sz="2700" dirty="0"/>
          </a:p>
        </p:txBody>
      </p:sp>
    </p:spTree>
    <p:extLst>
      <p:ext uri="{BB962C8B-B14F-4D97-AF65-F5344CB8AC3E}">
        <p14:creationId xmlns:p14="http://schemas.microsoft.com/office/powerpoint/2010/main" val="4915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7" grpId="0"/>
      <p:bldP spid="19" grpId="0"/>
      <p:bldP spid="21" grpId="0"/>
      <p:bldP spid="23" grpId="0"/>
      <p:bldP spid="25" grpId="0"/>
      <p:bldP spid="27" grpId="0"/>
      <p:bldP spid="29" grpId="0"/>
      <p:bldP spid="31" grpId="0"/>
      <p:bldP spid="33" grpId="0"/>
      <p:bldP spid="35" grpId="0"/>
      <p:bldP spid="37" grpId="0"/>
      <p:bldP spid="39" grpId="0"/>
      <p:bldP spid="41" grpId="0"/>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B396-803A-4027-B6E1-239EA9D98712}"/>
              </a:ext>
            </a:extLst>
          </p:cNvPr>
          <p:cNvSpPr>
            <a:spLocks noGrp="1"/>
          </p:cNvSpPr>
          <p:nvPr>
            <p:ph type="title"/>
          </p:nvPr>
        </p:nvSpPr>
        <p:spPr/>
        <p:txBody>
          <a:bodyPr/>
          <a:lstStyle/>
          <a:p>
            <a:r>
              <a:rPr lang="nl-BE" dirty="0"/>
              <a:t>Move </a:t>
            </a:r>
            <a:r>
              <a:rPr lang="nl-BE" dirty="0" err="1"/>
              <a:t>to</a:t>
            </a:r>
            <a:r>
              <a:rPr lang="nl-BE" dirty="0"/>
              <a:t> C2 </a:t>
            </a:r>
            <a:r>
              <a:rPr lang="nl-BE" dirty="0" err="1"/>
              <a:t>plane</a:t>
            </a:r>
            <a:r>
              <a:rPr lang="nl-BE" dirty="0"/>
              <a:t>: running pixel demo</a:t>
            </a:r>
            <a:endParaRPr lang="en-US" dirty="0"/>
          </a:p>
        </p:txBody>
      </p:sp>
      <p:pic>
        <p:nvPicPr>
          <p:cNvPr id="3" name="01 Pixel Demo With Gain-1">
            <a:hlinkClick r:id="" action="ppaction://media"/>
            <a:extLst>
              <a:ext uri="{FF2B5EF4-FFF2-40B4-BE49-F238E27FC236}">
                <a16:creationId xmlns:a16="http://schemas.microsoft.com/office/drawing/2014/main" id="{985B8D7A-05D8-40F5-B836-CEFD722B6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3552" y="1634303"/>
            <a:ext cx="2604054" cy="2700284"/>
          </a:xfrm>
          <a:prstGeom prst="rect">
            <a:avLst/>
          </a:prstGeom>
        </p:spPr>
      </p:pic>
      <p:sp>
        <p:nvSpPr>
          <p:cNvPr id="9" name="TextBox 8">
            <a:extLst>
              <a:ext uri="{FF2B5EF4-FFF2-40B4-BE49-F238E27FC236}">
                <a16:creationId xmlns:a16="http://schemas.microsoft.com/office/drawing/2014/main" id="{79835E4D-CBF2-4C98-8A0B-E4990C8A3506}"/>
              </a:ext>
            </a:extLst>
          </p:cNvPr>
          <p:cNvSpPr txBox="1"/>
          <p:nvPr/>
        </p:nvSpPr>
        <p:spPr>
          <a:xfrm>
            <a:off x="2006862" y="4755852"/>
            <a:ext cx="5529299" cy="1338828"/>
          </a:xfrm>
          <a:prstGeom prst="rect">
            <a:avLst/>
          </a:prstGeom>
          <a:noFill/>
        </p:spPr>
        <p:txBody>
          <a:bodyPr wrap="square" rtlCol="0">
            <a:spAutoFit/>
          </a:bodyPr>
          <a:lstStyle/>
          <a:p>
            <a:r>
              <a:rPr lang="nl-BE" sz="2700" dirty="0"/>
              <a:t>0.8 </a:t>
            </a:r>
            <a:r>
              <a:rPr lang="nl-BE" sz="2700" dirty="0" err="1"/>
              <a:t>mrad</a:t>
            </a:r>
            <a:r>
              <a:rPr lang="nl-BE" sz="2700" dirty="0"/>
              <a:t> opening </a:t>
            </a:r>
            <a:r>
              <a:rPr lang="nl-BE" sz="2700" dirty="0" err="1"/>
              <a:t>angle</a:t>
            </a:r>
            <a:endParaRPr lang="nl-BE" sz="2700" dirty="0"/>
          </a:p>
          <a:p>
            <a:r>
              <a:rPr lang="nl-BE" sz="2700" dirty="0"/>
              <a:t>300kV</a:t>
            </a:r>
          </a:p>
          <a:p>
            <a:r>
              <a:rPr lang="nl-BE" sz="2700" dirty="0" err="1"/>
              <a:t>Microprobe</a:t>
            </a:r>
            <a:r>
              <a:rPr lang="nl-BE" sz="2700" dirty="0"/>
              <a:t> mode</a:t>
            </a:r>
            <a:endParaRPr lang="en-US" sz="2700" dirty="0"/>
          </a:p>
        </p:txBody>
      </p:sp>
      <p:sp>
        <p:nvSpPr>
          <p:cNvPr id="13" name="TextBox 12">
            <a:extLst>
              <a:ext uri="{FF2B5EF4-FFF2-40B4-BE49-F238E27FC236}">
                <a16:creationId xmlns:a16="http://schemas.microsoft.com/office/drawing/2014/main" id="{BBBED789-6D93-436D-9B31-09B2AAE85B7E}"/>
              </a:ext>
            </a:extLst>
          </p:cNvPr>
          <p:cNvSpPr txBox="1"/>
          <p:nvPr/>
        </p:nvSpPr>
        <p:spPr>
          <a:xfrm>
            <a:off x="2006862" y="4303795"/>
            <a:ext cx="1896673" cy="507831"/>
          </a:xfrm>
          <a:prstGeom prst="rect">
            <a:avLst/>
          </a:prstGeom>
          <a:noFill/>
        </p:spPr>
        <p:txBody>
          <a:bodyPr wrap="none" rtlCol="0">
            <a:spAutoFit/>
          </a:bodyPr>
          <a:lstStyle/>
          <a:p>
            <a:r>
              <a:rPr lang="nl-BE" sz="2700" dirty="0"/>
              <a:t>experiment</a:t>
            </a:r>
            <a:endParaRPr lang="en-US" sz="2700" dirty="0"/>
          </a:p>
        </p:txBody>
      </p:sp>
      <p:sp>
        <p:nvSpPr>
          <p:cNvPr id="14" name="TextBox 13">
            <a:extLst>
              <a:ext uri="{FF2B5EF4-FFF2-40B4-BE49-F238E27FC236}">
                <a16:creationId xmlns:a16="http://schemas.microsoft.com/office/drawing/2014/main" id="{5480B759-6243-4B33-9959-B3409945D615}"/>
              </a:ext>
            </a:extLst>
          </p:cNvPr>
          <p:cNvSpPr txBox="1"/>
          <p:nvPr/>
        </p:nvSpPr>
        <p:spPr>
          <a:xfrm>
            <a:off x="4667606" y="4303795"/>
            <a:ext cx="1146468" cy="507831"/>
          </a:xfrm>
          <a:prstGeom prst="rect">
            <a:avLst/>
          </a:prstGeom>
          <a:noFill/>
        </p:spPr>
        <p:txBody>
          <a:bodyPr wrap="none" rtlCol="0">
            <a:spAutoFit/>
          </a:bodyPr>
          <a:lstStyle/>
          <a:p>
            <a:r>
              <a:rPr lang="nl-BE" sz="2700" dirty="0" err="1"/>
              <a:t>theory</a:t>
            </a:r>
            <a:endParaRPr lang="en-US" sz="2700" dirty="0"/>
          </a:p>
        </p:txBody>
      </p:sp>
      <p:pic>
        <p:nvPicPr>
          <p:cNvPr id="11" name="Picture 10">
            <a:extLst>
              <a:ext uri="{FF2B5EF4-FFF2-40B4-BE49-F238E27FC236}">
                <a16:creationId xmlns:a16="http://schemas.microsoft.com/office/drawing/2014/main" id="{84FFD171-0576-456E-99A1-916C0B25E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2892" y="1147894"/>
            <a:ext cx="1347107" cy="1347107"/>
          </a:xfrm>
          <a:prstGeom prst="rect">
            <a:avLst/>
          </a:prstGeom>
        </p:spPr>
      </p:pic>
      <p:sp>
        <p:nvSpPr>
          <p:cNvPr id="4" name="TextBox 3">
            <a:extLst>
              <a:ext uri="{FF2B5EF4-FFF2-40B4-BE49-F238E27FC236}">
                <a16:creationId xmlns:a16="http://schemas.microsoft.com/office/drawing/2014/main" id="{0BE48F96-A1ED-4B60-A082-036E1CA55E1D}"/>
              </a:ext>
            </a:extLst>
          </p:cNvPr>
          <p:cNvSpPr txBox="1"/>
          <p:nvPr/>
        </p:nvSpPr>
        <p:spPr>
          <a:xfrm>
            <a:off x="7752184" y="2780929"/>
            <a:ext cx="2550698" cy="507831"/>
          </a:xfrm>
          <a:prstGeom prst="rect">
            <a:avLst/>
          </a:prstGeom>
          <a:noFill/>
        </p:spPr>
        <p:txBody>
          <a:bodyPr wrap="none" rtlCol="0">
            <a:spAutoFit/>
          </a:bodyPr>
          <a:lstStyle/>
          <a:p>
            <a:r>
              <a:rPr lang="nl-BE" sz="2700" dirty="0"/>
              <a:t>24.6% </a:t>
            </a:r>
            <a:r>
              <a:rPr lang="nl-BE" sz="2700" dirty="0" err="1"/>
              <a:t>fill</a:t>
            </a:r>
            <a:r>
              <a:rPr lang="nl-BE" sz="2700" dirty="0"/>
              <a:t> factor</a:t>
            </a:r>
          </a:p>
        </p:txBody>
      </p:sp>
      <p:pic>
        <p:nvPicPr>
          <p:cNvPr id="6" name="Picture 5">
            <a:extLst>
              <a:ext uri="{FF2B5EF4-FFF2-40B4-BE49-F238E27FC236}">
                <a16:creationId xmlns:a16="http://schemas.microsoft.com/office/drawing/2014/main" id="{B229A7DA-FF4C-453D-89BC-EDC50BCAA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302" y="1615359"/>
            <a:ext cx="2635301" cy="2719228"/>
          </a:xfrm>
          <a:prstGeom prst="rect">
            <a:avLst/>
          </a:prstGeom>
        </p:spPr>
      </p:pic>
    </p:spTree>
    <p:extLst>
      <p:ext uri="{BB962C8B-B14F-4D97-AF65-F5344CB8AC3E}">
        <p14:creationId xmlns:p14="http://schemas.microsoft.com/office/powerpoint/2010/main" val="4250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310" fill="hold"/>
                                        <p:tgtEl>
                                          <p:spTgt spid="3"/>
                                        </p:tgtEl>
                                      </p:cBhvr>
                                    </p:cmd>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p:bldP spid="14"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422E-8F93-487F-B479-4D61D491B7AD}"/>
              </a:ext>
            </a:extLst>
          </p:cNvPr>
          <p:cNvSpPr>
            <a:spLocks noGrp="1"/>
          </p:cNvSpPr>
          <p:nvPr>
            <p:ph type="title"/>
          </p:nvPr>
        </p:nvSpPr>
        <p:spPr/>
        <p:txBody>
          <a:bodyPr/>
          <a:lstStyle/>
          <a:p>
            <a:r>
              <a:rPr lang="nl-BE" dirty="0"/>
              <a:t>Beam </a:t>
            </a:r>
            <a:r>
              <a:rPr lang="nl-BE" dirty="0" err="1"/>
              <a:t>shaping</a:t>
            </a:r>
            <a:endParaRPr lang="en-US" dirty="0"/>
          </a:p>
        </p:txBody>
      </p:sp>
      <p:pic>
        <p:nvPicPr>
          <p:cNvPr id="4" name="Picture 3">
            <a:extLst>
              <a:ext uri="{FF2B5EF4-FFF2-40B4-BE49-F238E27FC236}">
                <a16:creationId xmlns:a16="http://schemas.microsoft.com/office/drawing/2014/main" id="{3BFB1DBF-A381-4A8F-A57B-A6C24AE6C4A3}"/>
              </a:ext>
            </a:extLst>
          </p:cNvPr>
          <p:cNvPicPr>
            <a:picLocks noChangeAspect="1"/>
          </p:cNvPicPr>
          <p:nvPr/>
        </p:nvPicPr>
        <p:blipFill rotWithShape="1">
          <a:blip r:embed="rId3"/>
          <a:srcRect l="-13920" t="57208" r="35342" b="14899"/>
          <a:stretch/>
        </p:blipFill>
        <p:spPr>
          <a:xfrm>
            <a:off x="-838467" y="1361284"/>
            <a:ext cx="8505947" cy="1512167"/>
          </a:xfrm>
          <a:prstGeom prst="rect">
            <a:avLst/>
          </a:prstGeom>
        </p:spPr>
      </p:pic>
      <p:pic>
        <p:nvPicPr>
          <p:cNvPr id="5" name="Picture 4">
            <a:extLst>
              <a:ext uri="{FF2B5EF4-FFF2-40B4-BE49-F238E27FC236}">
                <a16:creationId xmlns:a16="http://schemas.microsoft.com/office/drawing/2014/main" id="{88CE4E5F-39DE-4E0D-8928-103DBF95972B}"/>
              </a:ext>
            </a:extLst>
          </p:cNvPr>
          <p:cNvPicPr>
            <a:picLocks noChangeAspect="1"/>
          </p:cNvPicPr>
          <p:nvPr/>
        </p:nvPicPr>
        <p:blipFill rotWithShape="1">
          <a:blip r:embed="rId3"/>
          <a:srcRect l="12223" t="10459" r="34716" b="61648"/>
          <a:stretch/>
        </p:blipFill>
        <p:spPr>
          <a:xfrm>
            <a:off x="1991545" y="2839138"/>
            <a:ext cx="5743748" cy="1512168"/>
          </a:xfrm>
          <a:prstGeom prst="rect">
            <a:avLst/>
          </a:prstGeom>
        </p:spPr>
      </p:pic>
      <p:pic>
        <p:nvPicPr>
          <p:cNvPr id="15" name="Content Placeholder 14" descr="A picture containing blur, night sky&#10;&#10;Description automatically generated">
            <a:extLst>
              <a:ext uri="{FF2B5EF4-FFF2-40B4-BE49-F238E27FC236}">
                <a16:creationId xmlns:a16="http://schemas.microsoft.com/office/drawing/2014/main" id="{7D2B6543-2C2A-4456-85E1-D852D5998BD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58638" y="4351307"/>
            <a:ext cx="1432367" cy="1432367"/>
          </a:xfrm>
        </p:spPr>
      </p:pic>
      <p:pic>
        <p:nvPicPr>
          <p:cNvPr id="17" name="Picture 16" descr="A picture containing outdoor object, night sky&#10;&#10;Description automatically generated">
            <a:extLst>
              <a:ext uri="{FF2B5EF4-FFF2-40B4-BE49-F238E27FC236}">
                <a16:creationId xmlns:a16="http://schemas.microsoft.com/office/drawing/2014/main" id="{7BCF08BB-5E04-4F30-8990-44957C8A1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7539" y="4351307"/>
            <a:ext cx="1432367" cy="1432367"/>
          </a:xfrm>
          <a:prstGeom prst="rect">
            <a:avLst/>
          </a:prstGeom>
        </p:spPr>
      </p:pic>
      <p:pic>
        <p:nvPicPr>
          <p:cNvPr id="19" name="Picture 18" descr="A picture containing blur&#10;&#10;Description automatically generated">
            <a:extLst>
              <a:ext uri="{FF2B5EF4-FFF2-40B4-BE49-F238E27FC236}">
                <a16:creationId xmlns:a16="http://schemas.microsoft.com/office/drawing/2014/main" id="{06FE35B7-6B74-42BE-BC4A-59CB013035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779" y="4351303"/>
            <a:ext cx="1432368" cy="1432368"/>
          </a:xfrm>
          <a:prstGeom prst="rect">
            <a:avLst/>
          </a:prstGeom>
        </p:spPr>
      </p:pic>
      <p:pic>
        <p:nvPicPr>
          <p:cNvPr id="21" name="Picture 20" descr="A picture containing blur, night sky, crowd&#10;&#10;Description automatically generated">
            <a:extLst>
              <a:ext uri="{FF2B5EF4-FFF2-40B4-BE49-F238E27FC236}">
                <a16:creationId xmlns:a16="http://schemas.microsoft.com/office/drawing/2014/main" id="{D3FEE168-3513-49F1-B49E-AD068ADC4C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3146" y="4351302"/>
            <a:ext cx="1422146" cy="1422146"/>
          </a:xfrm>
          <a:prstGeom prst="rect">
            <a:avLst/>
          </a:prstGeom>
        </p:spPr>
      </p:pic>
      <p:pic>
        <p:nvPicPr>
          <p:cNvPr id="22" name="Picture 21">
            <a:extLst>
              <a:ext uri="{FF2B5EF4-FFF2-40B4-BE49-F238E27FC236}">
                <a16:creationId xmlns:a16="http://schemas.microsoft.com/office/drawing/2014/main" id="{65E41DC4-E41A-49A0-8798-F7281EB06698}"/>
              </a:ext>
            </a:extLst>
          </p:cNvPr>
          <p:cNvPicPr>
            <a:picLocks noChangeAspect="1"/>
          </p:cNvPicPr>
          <p:nvPr/>
        </p:nvPicPr>
        <p:blipFill>
          <a:blip r:embed="rId8"/>
          <a:stretch>
            <a:fillRect/>
          </a:stretch>
        </p:blipFill>
        <p:spPr>
          <a:xfrm>
            <a:off x="7768264" y="1438926"/>
            <a:ext cx="2869048" cy="2869048"/>
          </a:xfrm>
          <a:prstGeom prst="rect">
            <a:avLst/>
          </a:prstGeom>
        </p:spPr>
      </p:pic>
      <p:sp>
        <p:nvSpPr>
          <p:cNvPr id="23" name="TextBox 22">
            <a:extLst>
              <a:ext uri="{FF2B5EF4-FFF2-40B4-BE49-F238E27FC236}">
                <a16:creationId xmlns:a16="http://schemas.microsoft.com/office/drawing/2014/main" id="{D8B97958-54AE-4AC6-910B-7C2CA6CB66DE}"/>
              </a:ext>
            </a:extLst>
          </p:cNvPr>
          <p:cNvSpPr txBox="1"/>
          <p:nvPr/>
        </p:nvSpPr>
        <p:spPr>
          <a:xfrm>
            <a:off x="7768267" y="4369877"/>
            <a:ext cx="3820277" cy="1338828"/>
          </a:xfrm>
          <a:prstGeom prst="rect">
            <a:avLst/>
          </a:prstGeom>
          <a:noFill/>
        </p:spPr>
        <p:txBody>
          <a:bodyPr wrap="none" rtlCol="0">
            <a:spAutoFit/>
          </a:bodyPr>
          <a:lstStyle/>
          <a:p>
            <a:r>
              <a:rPr lang="nl-BE" sz="2700" dirty="0"/>
              <a:t>0.8 </a:t>
            </a:r>
            <a:r>
              <a:rPr lang="nl-BE" sz="2700" dirty="0" err="1"/>
              <a:t>mrad</a:t>
            </a:r>
            <a:r>
              <a:rPr lang="nl-BE" sz="2700" dirty="0"/>
              <a:t> opening </a:t>
            </a:r>
            <a:r>
              <a:rPr lang="nl-BE" sz="2700" dirty="0" err="1"/>
              <a:t>angle</a:t>
            </a:r>
            <a:endParaRPr lang="nl-BE" sz="2700" dirty="0"/>
          </a:p>
          <a:p>
            <a:r>
              <a:rPr lang="nl-BE" sz="2700" dirty="0"/>
              <a:t>300 kV</a:t>
            </a:r>
          </a:p>
          <a:p>
            <a:r>
              <a:rPr lang="nl-BE" sz="2700" dirty="0" err="1"/>
              <a:t>Microprobe</a:t>
            </a:r>
            <a:r>
              <a:rPr lang="nl-BE" sz="2700" dirty="0"/>
              <a:t> mode</a:t>
            </a:r>
          </a:p>
        </p:txBody>
      </p:sp>
    </p:spTree>
    <p:extLst>
      <p:ext uri="{BB962C8B-B14F-4D97-AF65-F5344CB8AC3E}">
        <p14:creationId xmlns:p14="http://schemas.microsoft.com/office/powerpoint/2010/main" val="29024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5: </a:t>
            </a:r>
            <a:r>
              <a:rPr lang="en-GB" dirty="0" err="1"/>
              <a:t>ponderomotive</a:t>
            </a:r>
            <a:r>
              <a:rPr lang="en-GB" dirty="0"/>
              <a:t> force</a:t>
            </a:r>
          </a:p>
        </p:txBody>
      </p:sp>
      <p:sp>
        <p:nvSpPr>
          <p:cNvPr id="5" name="Content Placeholder 4"/>
          <p:cNvSpPr>
            <a:spLocks noGrp="1"/>
          </p:cNvSpPr>
          <p:nvPr>
            <p:ph idx="1"/>
          </p:nvPr>
        </p:nvSpPr>
        <p:spPr/>
        <p:txBody>
          <a:bodyPr/>
          <a:lstStyle/>
          <a:p>
            <a:r>
              <a:rPr lang="en-GB" sz="2000" dirty="0"/>
              <a:t>Path of electron in oscillating optical field becomes also a meandering path</a:t>
            </a:r>
          </a:p>
          <a:p>
            <a:r>
              <a:rPr lang="en-GB" sz="2000" dirty="0"/>
              <a:t>The average forward speed of the electron doesn’t change</a:t>
            </a:r>
          </a:p>
          <a:p>
            <a:r>
              <a:rPr lang="en-GB" sz="2000" dirty="0"/>
              <a:t>But the path length is now long as the trajectory was meandering</a:t>
            </a:r>
          </a:p>
          <a:p>
            <a:r>
              <a:rPr lang="en-GB" sz="2000" dirty="0"/>
              <a:t>This depends on the amplitude of meandering and is proportional to </a:t>
            </a:r>
            <a:r>
              <a:rPr lang="en-GB" sz="2000" dirty="0" err="1"/>
              <a:t>E^2</a:t>
            </a:r>
            <a:endParaRPr lang="en-GB" sz="2000" dirty="0"/>
          </a:p>
          <a:p>
            <a:r>
              <a:rPr lang="en-GB" sz="2000" dirty="0"/>
              <a:t>Assumes a gradual entry and exit of optical field (so that average field remains zero)</a:t>
            </a:r>
          </a:p>
          <a:p>
            <a:r>
              <a:rPr lang="en-GB" sz="2000" dirty="0"/>
              <a:t>Does not depend on direction of E field (polarisation)</a:t>
            </a:r>
          </a:p>
          <a:p>
            <a:r>
              <a:rPr lang="en-GB" sz="2000" dirty="0"/>
              <a:t>Does not require a standing wave per se</a:t>
            </a:r>
          </a:p>
          <a:p>
            <a:r>
              <a:rPr lang="en-GB" sz="2000" dirty="0"/>
              <a:t>Force relates to gradient of this phase</a:t>
            </a:r>
          </a:p>
          <a:p>
            <a:r>
              <a:rPr lang="en-GB" sz="2000" dirty="0"/>
              <a:t>Electrons are expelled from intense photon field regions</a:t>
            </a:r>
          </a:p>
          <a:p>
            <a:r>
              <a:rPr lang="en-GB" sz="2000" dirty="0"/>
              <a:t>This is an elastic effect (energy of electron is preserved after leaving the field)</a:t>
            </a:r>
          </a:p>
        </p:txBody>
      </p:sp>
    </p:spTree>
    <p:extLst>
      <p:ext uri="{BB962C8B-B14F-4D97-AF65-F5344CB8AC3E}">
        <p14:creationId xmlns:p14="http://schemas.microsoft.com/office/powerpoint/2010/main" val="51280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trajectory</a:t>
            </a:r>
          </a:p>
        </p:txBody>
      </p:sp>
      <p:pic>
        <p:nvPicPr>
          <p:cNvPr id="4" name="Picture 3"/>
          <p:cNvPicPr>
            <a:picLocks noChangeAspect="1"/>
          </p:cNvPicPr>
          <p:nvPr/>
        </p:nvPicPr>
        <p:blipFill>
          <a:blip r:embed="rId2"/>
          <a:stretch>
            <a:fillRect/>
          </a:stretch>
        </p:blipFill>
        <p:spPr>
          <a:xfrm>
            <a:off x="1919536" y="1054486"/>
            <a:ext cx="8482994" cy="4248472"/>
          </a:xfrm>
          <a:prstGeom prst="rect">
            <a:avLst/>
          </a:prstGeom>
        </p:spPr>
      </p:pic>
      <p:sp>
        <p:nvSpPr>
          <p:cNvPr id="5" name="TextBox 4"/>
          <p:cNvSpPr txBox="1"/>
          <p:nvPr/>
        </p:nvSpPr>
        <p:spPr>
          <a:xfrm>
            <a:off x="2711624" y="5732785"/>
            <a:ext cx="8194962" cy="707886"/>
          </a:xfrm>
          <a:prstGeom prst="rect">
            <a:avLst/>
          </a:prstGeom>
          <a:noFill/>
        </p:spPr>
        <p:txBody>
          <a:bodyPr wrap="square" rtlCol="0">
            <a:spAutoFit/>
          </a:bodyPr>
          <a:lstStyle/>
          <a:p>
            <a:r>
              <a:rPr lang="en-GB" sz="2000" dirty="0"/>
              <a:t>Simulation of e-path through Gaussian laser beam of </a:t>
            </a:r>
            <a:r>
              <a:rPr lang="en-GB" sz="2000" dirty="0" err="1"/>
              <a:t>100W</a:t>
            </a:r>
            <a:r>
              <a:rPr lang="en-GB" sz="2000" dirty="0"/>
              <a:t> with </a:t>
            </a:r>
            <a:r>
              <a:rPr lang="en-GB" sz="2000" dirty="0" err="1"/>
              <a:t>1um</a:t>
            </a:r>
            <a:r>
              <a:rPr lang="en-GB" sz="2000" dirty="0"/>
              <a:t> beam waist. Amplitude ~ </a:t>
            </a:r>
            <a:r>
              <a:rPr lang="en-GB" sz="2000" dirty="0" err="1"/>
              <a:t>7pm</a:t>
            </a:r>
            <a:endParaRPr lang="en-GB" sz="2000" dirty="0"/>
          </a:p>
        </p:txBody>
      </p:sp>
      <p:cxnSp>
        <p:nvCxnSpPr>
          <p:cNvPr id="7" name="Straight Arrow Connector 6"/>
          <p:cNvCxnSpPr/>
          <p:nvPr/>
        </p:nvCxnSpPr>
        <p:spPr bwMode="auto">
          <a:xfrm>
            <a:off x="2711624" y="1700808"/>
            <a:ext cx="1296144" cy="864096"/>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783632" y="2132859"/>
            <a:ext cx="144016" cy="646331"/>
          </a:xfrm>
          <a:prstGeom prst="rect">
            <a:avLst/>
          </a:prstGeom>
          <a:noFill/>
        </p:spPr>
        <p:txBody>
          <a:bodyPr wrap="square" rtlCol="0">
            <a:spAutoFit/>
          </a:bodyPr>
          <a:lstStyle/>
          <a:p>
            <a:r>
              <a:rPr lang="en-GB" dirty="0"/>
              <a:t>v</a:t>
            </a:r>
          </a:p>
        </p:txBody>
      </p:sp>
      <p:cxnSp>
        <p:nvCxnSpPr>
          <p:cNvPr id="10" name="Straight Arrow Connector 9"/>
          <p:cNvCxnSpPr/>
          <p:nvPr/>
        </p:nvCxnSpPr>
        <p:spPr bwMode="auto">
          <a:xfrm flipV="1">
            <a:off x="5110657" y="2027367"/>
            <a:ext cx="1080120" cy="428657"/>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5201705" y="1442440"/>
            <a:ext cx="928459" cy="646331"/>
          </a:xfrm>
          <a:prstGeom prst="rect">
            <a:avLst/>
          </a:prstGeom>
          <a:noFill/>
        </p:spPr>
        <p:txBody>
          <a:bodyPr wrap="none" rtlCol="0">
            <a:spAutoFit/>
          </a:bodyPr>
          <a:lstStyle/>
          <a:p>
            <a:r>
              <a:rPr lang="en-GB" dirty="0"/>
              <a:t>E(t)</a:t>
            </a:r>
          </a:p>
        </p:txBody>
      </p:sp>
      <p:pic>
        <p:nvPicPr>
          <p:cNvPr id="14" name="Picture 13"/>
          <p:cNvPicPr>
            <a:picLocks noChangeAspect="1"/>
          </p:cNvPicPr>
          <p:nvPr/>
        </p:nvPicPr>
        <p:blipFill>
          <a:blip r:embed="rId3"/>
          <a:stretch>
            <a:fillRect/>
          </a:stretch>
        </p:blipFill>
        <p:spPr>
          <a:xfrm>
            <a:off x="7032107" y="720364"/>
            <a:ext cx="2666223" cy="761778"/>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89934" y="1628800"/>
            <a:ext cx="2859072" cy="1008112"/>
          </a:xfrm>
          <a:prstGeom prst="rect">
            <a:avLst/>
          </a:prstGeom>
        </p:spPr>
      </p:pic>
      <p:sp>
        <p:nvSpPr>
          <p:cNvPr id="16" name="TextBox 15"/>
          <p:cNvSpPr txBox="1"/>
          <p:nvPr/>
        </p:nvSpPr>
        <p:spPr>
          <a:xfrm>
            <a:off x="1610783" y="4979796"/>
            <a:ext cx="8255465" cy="646331"/>
          </a:xfrm>
          <a:prstGeom prst="rect">
            <a:avLst/>
          </a:prstGeom>
          <a:noFill/>
        </p:spPr>
        <p:txBody>
          <a:bodyPr wrap="none" rtlCol="0">
            <a:spAutoFit/>
          </a:bodyPr>
          <a:lstStyle/>
          <a:p>
            <a:r>
              <a:rPr lang="en-GB" dirty="0"/>
              <a:t>Use same way as MIP (but no material)</a:t>
            </a:r>
          </a:p>
        </p:txBody>
      </p:sp>
      <p:pic>
        <p:nvPicPr>
          <p:cNvPr id="19" name="Picture 1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37026" y="3017510"/>
            <a:ext cx="2811983" cy="711035"/>
          </a:xfrm>
          <a:prstGeom prst="rect">
            <a:avLst/>
          </a:prstGeom>
        </p:spPr>
      </p:pic>
    </p:spTree>
    <p:extLst>
      <p:ext uri="{BB962C8B-B14F-4D97-AF65-F5344CB8AC3E}">
        <p14:creationId xmlns:p14="http://schemas.microsoft.com/office/powerpoint/2010/main" val="2294010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Kapitza</a:t>
            </a:r>
            <a:r>
              <a:rPr lang="en-US" dirty="0"/>
              <a:t> Dirac</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31507" y="764707"/>
            <a:ext cx="6192235" cy="349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39518" y="4365104"/>
            <a:ext cx="5976211" cy="923330"/>
          </a:xfrm>
          <a:prstGeom prst="rect">
            <a:avLst/>
          </a:prstGeom>
        </p:spPr>
        <p:txBody>
          <a:bodyPr wrap="square">
            <a:spAutoFit/>
          </a:bodyPr>
          <a:lstStyle/>
          <a:p>
            <a:r>
              <a:rPr lang="en-US" sz="1800" dirty="0"/>
              <a:t>Jonathan </a:t>
            </a:r>
            <a:r>
              <a:rPr lang="en-US" sz="1800" dirty="0" err="1"/>
              <a:t>Handali</a:t>
            </a:r>
            <a:r>
              <a:rPr lang="en-US" sz="1800" dirty="0"/>
              <a:t>, </a:t>
            </a:r>
            <a:r>
              <a:rPr lang="en-US" sz="1800" dirty="0" err="1"/>
              <a:t>Pratistha</a:t>
            </a:r>
            <a:r>
              <a:rPr lang="en-US" sz="1800" dirty="0"/>
              <a:t> </a:t>
            </a:r>
            <a:r>
              <a:rPr lang="en-US" sz="1800" dirty="0" err="1"/>
              <a:t>Shakya</a:t>
            </a:r>
            <a:r>
              <a:rPr lang="en-US" sz="1800" dirty="0"/>
              <a:t>, and Brett </a:t>
            </a:r>
            <a:r>
              <a:rPr lang="en-US" sz="1800" dirty="0" err="1"/>
              <a:t>Barwick</a:t>
            </a:r>
            <a:r>
              <a:rPr lang="en-US" sz="1800" dirty="0"/>
              <a:t>, "Creating electron vortex beams with light," Opt. Express </a:t>
            </a:r>
            <a:r>
              <a:rPr lang="en-US" sz="1800" b="1" dirty="0"/>
              <a:t>23</a:t>
            </a:r>
            <a:r>
              <a:rPr lang="en-US" sz="1800" dirty="0"/>
              <a:t>, 5236-5243 (2015) </a:t>
            </a:r>
          </a:p>
        </p:txBody>
      </p:sp>
      <p:sp>
        <p:nvSpPr>
          <p:cNvPr id="4" name="TextBox 3"/>
          <p:cNvSpPr txBox="1"/>
          <p:nvPr/>
        </p:nvSpPr>
        <p:spPr>
          <a:xfrm>
            <a:off x="1754624" y="5356718"/>
            <a:ext cx="1843966" cy="400110"/>
          </a:xfrm>
          <a:prstGeom prst="rect">
            <a:avLst/>
          </a:prstGeom>
          <a:noFill/>
        </p:spPr>
        <p:txBody>
          <a:bodyPr wrap="none" rtlCol="0">
            <a:spAutoFit/>
          </a:bodyPr>
          <a:lstStyle/>
          <a:p>
            <a:r>
              <a:rPr lang="en-US" sz="2000" dirty="0"/>
              <a:t>10^11 W/cm^2</a:t>
            </a:r>
          </a:p>
        </p:txBody>
      </p:sp>
      <p:sp>
        <p:nvSpPr>
          <p:cNvPr id="5" name="Rectangle 4"/>
          <p:cNvSpPr/>
          <p:nvPr/>
        </p:nvSpPr>
        <p:spPr>
          <a:xfrm>
            <a:off x="2279576" y="5661248"/>
            <a:ext cx="8550696" cy="707886"/>
          </a:xfrm>
          <a:prstGeom prst="rect">
            <a:avLst/>
          </a:prstGeom>
        </p:spPr>
        <p:txBody>
          <a:bodyPr wrap="square">
            <a:spAutoFit/>
          </a:bodyPr>
          <a:lstStyle/>
          <a:p>
            <a:r>
              <a:rPr lang="en-US" sz="2000" dirty="0"/>
              <a:t>P. L. </a:t>
            </a:r>
            <a:r>
              <a:rPr lang="en-US" sz="2000" dirty="0" err="1"/>
              <a:t>Kapitza</a:t>
            </a:r>
            <a:r>
              <a:rPr lang="en-US" sz="2000" dirty="0"/>
              <a:t> and P. A. M. Dirac, “The reflection of electrons from standing light waves,” Proc. </a:t>
            </a:r>
            <a:r>
              <a:rPr lang="en-US" sz="2000" dirty="0" err="1"/>
              <a:t>Camb</a:t>
            </a:r>
            <a:r>
              <a:rPr lang="en-US" sz="2000" dirty="0"/>
              <a:t>. Philos. Soc. 29 (02), 297–300 (1933). </a:t>
            </a:r>
          </a:p>
        </p:txBody>
      </p:sp>
    </p:spTree>
    <p:extLst>
      <p:ext uri="{BB962C8B-B14F-4D97-AF65-F5344CB8AC3E}">
        <p14:creationId xmlns:p14="http://schemas.microsoft.com/office/powerpoint/2010/main" val="1528213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 6: mirrors?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35760" y="908723"/>
            <a:ext cx="6552728" cy="521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31504" y="1412779"/>
            <a:ext cx="2304256" cy="1015663"/>
          </a:xfrm>
          <a:prstGeom prst="rect">
            <a:avLst/>
          </a:prstGeom>
          <a:noFill/>
        </p:spPr>
        <p:txBody>
          <a:bodyPr wrap="square" rtlCol="0">
            <a:spAutoFit/>
          </a:bodyPr>
          <a:lstStyle/>
          <a:p>
            <a:r>
              <a:rPr lang="en-US" sz="2000" dirty="0"/>
              <a:t>compensate bad lenses with equally bad mirror</a:t>
            </a:r>
          </a:p>
        </p:txBody>
      </p:sp>
      <p:sp>
        <p:nvSpPr>
          <p:cNvPr id="6" name="TextBox 5"/>
          <p:cNvSpPr txBox="1"/>
          <p:nvPr/>
        </p:nvSpPr>
        <p:spPr>
          <a:xfrm>
            <a:off x="1631504" y="4077075"/>
            <a:ext cx="2304256" cy="1015663"/>
          </a:xfrm>
          <a:prstGeom prst="rect">
            <a:avLst/>
          </a:prstGeom>
          <a:noFill/>
        </p:spPr>
        <p:txBody>
          <a:bodyPr wrap="square" rtlCol="0">
            <a:spAutoFit/>
          </a:bodyPr>
          <a:lstStyle/>
          <a:p>
            <a:r>
              <a:rPr lang="en-US" sz="2000" dirty="0"/>
              <a:t>target for 5eV LEEM </a:t>
            </a:r>
            <a:r>
              <a:rPr lang="en-US" sz="2000" dirty="0">
                <a:solidFill>
                  <a:srgbClr val="FF0000"/>
                </a:solidFill>
              </a:rPr>
              <a:t>2</a:t>
            </a:r>
            <a:r>
              <a:rPr lang="el-GR" sz="2000" dirty="0">
                <a:solidFill>
                  <a:srgbClr val="FF0000"/>
                </a:solidFill>
              </a:rPr>
              <a:t>λ</a:t>
            </a:r>
            <a:endParaRPr lang="en-US" sz="2000" dirty="0">
              <a:solidFill>
                <a:srgbClr val="FF0000"/>
              </a:solidFill>
            </a:endParaRPr>
          </a:p>
          <a:p>
            <a:r>
              <a:rPr lang="en-US" sz="2000" dirty="0"/>
              <a:t>=1 nm</a:t>
            </a:r>
          </a:p>
        </p:txBody>
      </p:sp>
    </p:spTree>
    <p:extLst>
      <p:ext uri="{BB962C8B-B14F-4D97-AF65-F5344CB8AC3E}">
        <p14:creationId xmlns:p14="http://schemas.microsoft.com/office/powerpoint/2010/main" val="398902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Huygens principle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849" y="933127"/>
            <a:ext cx="4762500" cy="3048000"/>
          </a:xfrm>
          <a:prstGeom prst="rect">
            <a:avLst/>
          </a:prstGeom>
        </p:spPr>
      </p:pic>
      <p:sp>
        <p:nvSpPr>
          <p:cNvPr id="5" name="TextBox 4"/>
          <p:cNvSpPr txBox="1"/>
          <p:nvPr/>
        </p:nvSpPr>
        <p:spPr>
          <a:xfrm>
            <a:off x="844552" y="3981127"/>
            <a:ext cx="10796063" cy="1569660"/>
          </a:xfrm>
          <a:prstGeom prst="rect">
            <a:avLst/>
          </a:prstGeom>
          <a:noFill/>
        </p:spPr>
        <p:txBody>
          <a:bodyPr wrap="square" rtlCol="0">
            <a:spAutoFit/>
          </a:bodyPr>
          <a:lstStyle/>
          <a:p>
            <a:r>
              <a:rPr lang="en-GB" sz="2400" dirty="0"/>
              <a:t>Any wave can be represented by a collection of spherical sources with a certain amplitude and phase</a:t>
            </a:r>
          </a:p>
          <a:p>
            <a:r>
              <a:rPr lang="en-GB" sz="2400" dirty="0"/>
              <a:t>Far away from these source we can treat them as plane wave.</a:t>
            </a:r>
          </a:p>
          <a:p>
            <a:r>
              <a:rPr lang="en-GB" sz="2400" dirty="0"/>
              <a:t>So: a collection of plane waves can express any kind of monochromatic wave</a:t>
            </a:r>
          </a:p>
        </p:txBody>
      </p:sp>
    </p:spTree>
    <p:extLst>
      <p:ext uri="{BB962C8B-B14F-4D97-AF65-F5344CB8AC3E}">
        <p14:creationId xmlns:p14="http://schemas.microsoft.com/office/powerpoint/2010/main" val="1614656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B14B-B364-45C7-B96B-F27AA1133A27}"/>
              </a:ext>
            </a:extLst>
          </p:cNvPr>
          <p:cNvSpPr>
            <a:spLocks noGrp="1"/>
          </p:cNvSpPr>
          <p:nvPr>
            <p:ph type="title"/>
          </p:nvPr>
        </p:nvSpPr>
        <p:spPr/>
        <p:txBody>
          <a:bodyPr/>
          <a:lstStyle/>
          <a:p>
            <a:r>
              <a:rPr lang="nl-BE" dirty="0" err="1"/>
              <a:t>Why</a:t>
            </a:r>
            <a:r>
              <a:rPr lang="nl-BE" dirty="0"/>
              <a:t> </a:t>
            </a:r>
            <a:r>
              <a:rPr lang="nl-BE" dirty="0" err="1"/>
              <a:t>would</a:t>
            </a:r>
            <a:r>
              <a:rPr lang="nl-BE" dirty="0"/>
              <a:t> </a:t>
            </a:r>
            <a:r>
              <a:rPr lang="nl-BE" dirty="0" err="1"/>
              <a:t>the</a:t>
            </a:r>
            <a:r>
              <a:rPr lang="nl-BE" dirty="0"/>
              <a:t> sample care?</a:t>
            </a:r>
            <a:endParaRPr lang="en-US" dirty="0"/>
          </a:p>
        </p:txBody>
      </p:sp>
      <p:sp>
        <p:nvSpPr>
          <p:cNvPr id="3" name="Content Placeholder 2">
            <a:extLst>
              <a:ext uri="{FF2B5EF4-FFF2-40B4-BE49-F238E27FC236}">
                <a16:creationId xmlns:a16="http://schemas.microsoft.com/office/drawing/2014/main" id="{028A76D0-BC14-4F73-9B4A-B6FAF96BD04F}"/>
              </a:ext>
            </a:extLst>
          </p:cNvPr>
          <p:cNvSpPr>
            <a:spLocks noGrp="1"/>
          </p:cNvSpPr>
          <p:nvPr>
            <p:ph idx="1"/>
          </p:nvPr>
        </p:nvSpPr>
        <p:spPr/>
        <p:txBody>
          <a:bodyPr/>
          <a:lstStyle/>
          <a:p>
            <a:r>
              <a:rPr lang="nl-BE" dirty="0"/>
              <a:t>In most cases </a:t>
            </a:r>
            <a:r>
              <a:rPr lang="nl-BE" dirty="0" err="1"/>
              <a:t>it</a:t>
            </a:r>
            <a:r>
              <a:rPr lang="nl-BE" dirty="0"/>
              <a:t> </a:t>
            </a:r>
            <a:r>
              <a:rPr lang="nl-BE" dirty="0" err="1"/>
              <a:t>doesnt</a:t>
            </a:r>
            <a:r>
              <a:rPr lang="nl-BE" dirty="0"/>
              <a:t>! (</a:t>
            </a:r>
            <a:r>
              <a:rPr lang="nl-BE" dirty="0" err="1"/>
              <a:t>probability</a:t>
            </a:r>
            <a:r>
              <a:rPr lang="nl-BE" dirty="0"/>
              <a:t> </a:t>
            </a:r>
            <a:r>
              <a:rPr lang="nl-BE" dirty="0" err="1"/>
              <a:t>depends</a:t>
            </a:r>
            <a:r>
              <a:rPr lang="nl-BE" dirty="0"/>
              <a:t> on </a:t>
            </a:r>
            <a:r>
              <a:rPr lang="nl-BE" dirty="0" err="1"/>
              <a:t>intensity</a:t>
            </a:r>
            <a:r>
              <a:rPr lang="nl-BE" dirty="0"/>
              <a:t>, </a:t>
            </a:r>
            <a:r>
              <a:rPr lang="nl-BE" dirty="0" err="1"/>
              <a:t>not</a:t>
            </a:r>
            <a:r>
              <a:rPr lang="nl-BE" dirty="0"/>
              <a:t> </a:t>
            </a:r>
            <a:r>
              <a:rPr lang="nl-BE" dirty="0" err="1"/>
              <a:t>phase</a:t>
            </a:r>
            <a:r>
              <a:rPr lang="nl-BE" dirty="0"/>
              <a:t>)</a:t>
            </a:r>
          </a:p>
          <a:p>
            <a:r>
              <a:rPr lang="nl-BE" dirty="0"/>
              <a:t>But </a:t>
            </a:r>
            <a:r>
              <a:rPr lang="nl-BE" dirty="0" err="1"/>
              <a:t>interaction</a:t>
            </a:r>
            <a:r>
              <a:rPr lang="nl-BE" dirty="0"/>
              <a:t> </a:t>
            </a:r>
            <a:r>
              <a:rPr lang="nl-BE" dirty="0" err="1"/>
              <a:t>can</a:t>
            </a:r>
            <a:r>
              <a:rPr lang="nl-BE" dirty="0"/>
              <a:t> </a:t>
            </a:r>
            <a:r>
              <a:rPr lang="nl-BE" dirty="0" err="1"/>
              <a:t>often</a:t>
            </a:r>
            <a:r>
              <a:rPr lang="nl-BE" dirty="0"/>
              <a:t> </a:t>
            </a:r>
            <a:r>
              <a:rPr lang="nl-BE" dirty="0" err="1"/>
              <a:t>be</a:t>
            </a:r>
            <a:r>
              <a:rPr lang="nl-BE" dirty="0"/>
              <a:t> </a:t>
            </a:r>
            <a:r>
              <a:rPr lang="nl-BE" dirty="0" err="1"/>
              <a:t>expressed</a:t>
            </a:r>
            <a:r>
              <a:rPr lang="nl-BE" dirty="0"/>
              <a:t> as a product of </a:t>
            </a:r>
            <a:r>
              <a:rPr lang="nl-BE" dirty="0" err="1"/>
              <a:t>the</a:t>
            </a:r>
            <a:r>
              <a:rPr lang="nl-BE" dirty="0"/>
              <a:t> </a:t>
            </a:r>
            <a:r>
              <a:rPr lang="nl-BE" dirty="0" err="1"/>
              <a:t>beam</a:t>
            </a:r>
            <a:r>
              <a:rPr lang="nl-BE" dirty="0"/>
              <a:t> wave </a:t>
            </a:r>
            <a:r>
              <a:rPr lang="nl-BE" dirty="0" err="1"/>
              <a:t>function</a:t>
            </a:r>
            <a:r>
              <a:rPr lang="nl-BE" dirty="0"/>
              <a:t> </a:t>
            </a:r>
            <a:r>
              <a:rPr lang="nl-BE" dirty="0" err="1"/>
              <a:t>and</a:t>
            </a:r>
            <a:r>
              <a:rPr lang="nl-BE" dirty="0"/>
              <a:t> a complex scattering amplitude</a:t>
            </a:r>
          </a:p>
          <a:p>
            <a:r>
              <a:rPr lang="nl-BE" dirty="0" err="1"/>
              <a:t>Bring</a:t>
            </a:r>
            <a:r>
              <a:rPr lang="nl-BE" dirty="0"/>
              <a:t> </a:t>
            </a:r>
            <a:r>
              <a:rPr lang="nl-BE" dirty="0" err="1"/>
              <a:t>selectivity</a:t>
            </a:r>
            <a:r>
              <a:rPr lang="nl-BE" dirty="0"/>
              <a:t> in a </a:t>
            </a:r>
            <a:r>
              <a:rPr lang="nl-BE" dirty="0" err="1"/>
              <a:t>measurement</a:t>
            </a:r>
            <a:r>
              <a:rPr lang="nl-BE" dirty="0"/>
              <a:t> </a:t>
            </a:r>
            <a:r>
              <a:rPr lang="nl-BE" dirty="0" err="1"/>
              <a:t>because</a:t>
            </a:r>
            <a:r>
              <a:rPr lang="nl-BE" dirty="0"/>
              <a:t> </a:t>
            </a:r>
            <a:r>
              <a:rPr lang="nl-BE" dirty="0" err="1"/>
              <a:t>the</a:t>
            </a:r>
            <a:r>
              <a:rPr lang="nl-BE" dirty="0"/>
              <a:t> exit wave </a:t>
            </a:r>
            <a:r>
              <a:rPr lang="nl-BE" dirty="0" err="1"/>
              <a:t>now</a:t>
            </a:r>
            <a:r>
              <a:rPr lang="nl-BE" dirty="0"/>
              <a:t> </a:t>
            </a:r>
            <a:r>
              <a:rPr lang="nl-BE" dirty="0" err="1"/>
              <a:t>travels</a:t>
            </a:r>
            <a:r>
              <a:rPr lang="nl-BE" dirty="0"/>
              <a:t> </a:t>
            </a:r>
            <a:r>
              <a:rPr lang="nl-BE" dirty="0" err="1"/>
              <a:t>towards</a:t>
            </a:r>
            <a:r>
              <a:rPr lang="nl-BE" dirty="0"/>
              <a:t> a detector </a:t>
            </a:r>
            <a:r>
              <a:rPr lang="nl-BE" dirty="0" err="1"/>
              <a:t>and</a:t>
            </a:r>
            <a:r>
              <a:rPr lang="nl-BE" dirty="0"/>
              <a:t> </a:t>
            </a:r>
            <a:r>
              <a:rPr lang="nl-BE" dirty="0" err="1"/>
              <a:t>the</a:t>
            </a:r>
            <a:r>
              <a:rPr lang="nl-BE" dirty="0"/>
              <a:t> </a:t>
            </a:r>
            <a:r>
              <a:rPr lang="nl-BE" dirty="0" err="1"/>
              <a:t>phase</a:t>
            </a:r>
            <a:r>
              <a:rPr lang="nl-BE" dirty="0"/>
              <a:t> DOES </a:t>
            </a:r>
            <a:r>
              <a:rPr lang="nl-BE" dirty="0" err="1"/>
              <a:t>influence</a:t>
            </a:r>
            <a:r>
              <a:rPr lang="nl-BE" dirty="0"/>
              <a:t> WHERE </a:t>
            </a:r>
            <a:r>
              <a:rPr lang="nl-BE" dirty="0" err="1"/>
              <a:t>the</a:t>
            </a:r>
            <a:r>
              <a:rPr lang="nl-BE" dirty="0"/>
              <a:t> </a:t>
            </a:r>
            <a:r>
              <a:rPr lang="nl-BE" dirty="0" err="1"/>
              <a:t>detected</a:t>
            </a:r>
            <a:r>
              <a:rPr lang="nl-BE" dirty="0"/>
              <a:t> </a:t>
            </a:r>
            <a:r>
              <a:rPr lang="nl-BE" dirty="0" err="1"/>
              <a:t>intensity</a:t>
            </a:r>
            <a:r>
              <a:rPr lang="nl-BE" dirty="0"/>
              <a:t> </a:t>
            </a:r>
            <a:r>
              <a:rPr lang="nl-BE" dirty="0" err="1"/>
              <a:t>ends</a:t>
            </a:r>
            <a:r>
              <a:rPr lang="nl-BE" dirty="0"/>
              <a:t> up</a:t>
            </a:r>
          </a:p>
          <a:p>
            <a:r>
              <a:rPr lang="nl-BE" dirty="0" err="1"/>
              <a:t>Examples</a:t>
            </a:r>
            <a:r>
              <a:rPr lang="nl-BE" dirty="0"/>
              <a:t>: </a:t>
            </a:r>
          </a:p>
          <a:p>
            <a:pPr lvl="1"/>
            <a:r>
              <a:rPr lang="nl-BE" dirty="0"/>
              <a:t>pi-</a:t>
            </a:r>
            <a:r>
              <a:rPr lang="nl-BE" dirty="0" err="1"/>
              <a:t>beams</a:t>
            </a:r>
            <a:r>
              <a:rPr lang="nl-BE" dirty="0"/>
              <a:t>: equivalent of </a:t>
            </a:r>
            <a:r>
              <a:rPr lang="nl-BE" dirty="0" err="1"/>
              <a:t>optical</a:t>
            </a:r>
            <a:r>
              <a:rPr lang="nl-BE" dirty="0"/>
              <a:t> </a:t>
            </a:r>
            <a:r>
              <a:rPr lang="nl-BE" dirty="0" err="1"/>
              <a:t>polarisation</a:t>
            </a:r>
            <a:r>
              <a:rPr lang="nl-BE" dirty="0"/>
              <a:t> </a:t>
            </a:r>
            <a:r>
              <a:rPr lang="nl-BE" dirty="0" err="1"/>
              <a:t>for</a:t>
            </a:r>
            <a:r>
              <a:rPr lang="nl-BE" dirty="0"/>
              <a:t> </a:t>
            </a:r>
            <a:r>
              <a:rPr lang="nl-BE" dirty="0" err="1"/>
              <a:t>plasmon</a:t>
            </a:r>
            <a:r>
              <a:rPr lang="nl-BE" dirty="0"/>
              <a:t> response</a:t>
            </a:r>
          </a:p>
          <a:p>
            <a:pPr lvl="1"/>
            <a:r>
              <a:rPr lang="nl-BE" dirty="0"/>
              <a:t>Vortex </a:t>
            </a:r>
            <a:r>
              <a:rPr lang="nl-BE" dirty="0" err="1"/>
              <a:t>beams</a:t>
            </a:r>
            <a:r>
              <a:rPr lang="nl-BE" dirty="0"/>
              <a:t>: </a:t>
            </a:r>
            <a:r>
              <a:rPr lang="nl-BE" dirty="0" err="1"/>
              <a:t>local</a:t>
            </a:r>
            <a:r>
              <a:rPr lang="nl-BE" dirty="0"/>
              <a:t> </a:t>
            </a:r>
            <a:r>
              <a:rPr lang="nl-BE" dirty="0" err="1"/>
              <a:t>magnetism</a:t>
            </a:r>
            <a:endParaRPr lang="nl-BE" dirty="0"/>
          </a:p>
          <a:p>
            <a:pPr lvl="1"/>
            <a:r>
              <a:rPr lang="nl-BE" dirty="0"/>
              <a:t>Bessel </a:t>
            </a:r>
            <a:r>
              <a:rPr lang="nl-BE" dirty="0" err="1"/>
              <a:t>beams</a:t>
            </a:r>
            <a:r>
              <a:rPr lang="nl-BE" dirty="0"/>
              <a:t>: high </a:t>
            </a:r>
            <a:r>
              <a:rPr lang="nl-BE" dirty="0" err="1"/>
              <a:t>depth</a:t>
            </a:r>
            <a:r>
              <a:rPr lang="nl-BE" dirty="0"/>
              <a:t> of field</a:t>
            </a:r>
          </a:p>
          <a:p>
            <a:pPr lvl="1"/>
            <a:r>
              <a:rPr lang="nl-BE" dirty="0"/>
              <a:t>In ptychography we can exploit the known phase of the beam to get a better estimate of the unknown phase of the sample</a:t>
            </a:r>
          </a:p>
          <a:p>
            <a:pPr lvl="1"/>
            <a:r>
              <a:rPr lang="nl-BE" dirty="0" err="1"/>
              <a:t>Higher</a:t>
            </a:r>
            <a:r>
              <a:rPr lang="nl-BE" dirty="0"/>
              <a:t> contrast in life </a:t>
            </a:r>
            <a:r>
              <a:rPr lang="nl-BE" dirty="0" err="1"/>
              <a:t>science</a:t>
            </a:r>
            <a:r>
              <a:rPr lang="nl-BE" dirty="0"/>
              <a:t> imaging</a:t>
            </a:r>
          </a:p>
          <a:p>
            <a:pPr lvl="1"/>
            <a:endParaRPr lang="nl-BE" dirty="0"/>
          </a:p>
          <a:p>
            <a:pPr lvl="1"/>
            <a:endParaRPr lang="nl-BE" dirty="0"/>
          </a:p>
          <a:p>
            <a:r>
              <a:rPr lang="nl-BE" dirty="0"/>
              <a:t> </a:t>
            </a:r>
            <a:endParaRPr lang="en-US" dirty="0"/>
          </a:p>
        </p:txBody>
      </p:sp>
    </p:spTree>
    <p:extLst>
      <p:ext uri="{BB962C8B-B14F-4D97-AF65-F5344CB8AC3E}">
        <p14:creationId xmlns:p14="http://schemas.microsoft.com/office/powerpoint/2010/main" val="2939182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D62"/>
                </a:solidFill>
              </a:rPr>
              <a:t>Mapping phase in plasmons?</a:t>
            </a:r>
          </a:p>
        </p:txBody>
      </p:sp>
      <p:pic>
        <p:nvPicPr>
          <p:cNvPr id="3074" name="Picture 2" descr="\\ematbyname.emat.ua.ac.be\emat\Jo Verbeeck\Pi-waves - Figures\artist_impression_interferometer.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7988" y="836715"/>
            <a:ext cx="8846754" cy="4932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63552" y="5805264"/>
            <a:ext cx="8496944" cy="738664"/>
          </a:xfrm>
          <a:prstGeom prst="rect">
            <a:avLst/>
          </a:prstGeom>
        </p:spPr>
        <p:txBody>
          <a:bodyPr wrap="square">
            <a:spAutoFit/>
          </a:bodyPr>
          <a:lstStyle/>
          <a:p>
            <a:r>
              <a:rPr lang="en-US" sz="1400" dirty="0"/>
              <a:t>G. Guzzinati, A. Béché, H. Lourenco-Martins, J. Martin, M. Kociak, and J. Verbeeck, “Probing the symmetry and phase of </a:t>
            </a:r>
            <a:r>
              <a:rPr lang="en-US" sz="1400" dirty="0" err="1"/>
              <a:t>localised</a:t>
            </a:r>
            <a:r>
              <a:rPr lang="en-US" sz="1400" dirty="0"/>
              <a:t> surface </a:t>
            </a:r>
            <a:r>
              <a:rPr lang="en-US" sz="1400" dirty="0" err="1"/>
              <a:t>plasmon</a:t>
            </a:r>
            <a:r>
              <a:rPr lang="en-US" sz="1400" dirty="0"/>
              <a:t> resonances with singular electron probes,” Nature Communications 2017.</a:t>
            </a:r>
            <a:r>
              <a:rPr lang="en-US" sz="1400" u="sng" dirty="0">
                <a:hlinkClick r:id="rId4"/>
              </a:rPr>
              <a:t> http://arxiv.org/abs/1608.07449 </a:t>
            </a:r>
            <a:endParaRPr lang="en-US" sz="1400" dirty="0"/>
          </a:p>
        </p:txBody>
      </p:sp>
    </p:spTree>
    <p:extLst>
      <p:ext uri="{BB962C8B-B14F-4D97-AF65-F5344CB8AC3E}">
        <p14:creationId xmlns:p14="http://schemas.microsoft.com/office/powerpoint/2010/main" val="1546092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D62"/>
                </a:solidFill>
              </a:rPr>
              <a:t>Experiment</a:t>
            </a:r>
          </a:p>
        </p:txBody>
      </p:sp>
      <p:sp>
        <p:nvSpPr>
          <p:cNvPr id="5" name="Rectangle 4"/>
          <p:cNvSpPr/>
          <p:nvPr/>
        </p:nvSpPr>
        <p:spPr>
          <a:xfrm>
            <a:off x="2063552" y="5805264"/>
            <a:ext cx="8496944" cy="738664"/>
          </a:xfrm>
          <a:prstGeom prst="rect">
            <a:avLst/>
          </a:prstGeom>
        </p:spPr>
        <p:txBody>
          <a:bodyPr wrap="square">
            <a:spAutoFit/>
          </a:bodyPr>
          <a:lstStyle/>
          <a:p>
            <a:r>
              <a:rPr lang="en-US" sz="1400" dirty="0"/>
              <a:t>G. Guzzinati, A. Béché, H. Lourenco-Martins, J. Martin, M. Kociak, and J. Verbeeck, “Probing the symmetry and phase of </a:t>
            </a:r>
            <a:r>
              <a:rPr lang="en-US" sz="1400" dirty="0" err="1"/>
              <a:t>localised</a:t>
            </a:r>
            <a:r>
              <a:rPr lang="en-US" sz="1400" dirty="0"/>
              <a:t> surface </a:t>
            </a:r>
            <a:r>
              <a:rPr lang="en-US" sz="1400" dirty="0" err="1"/>
              <a:t>plasmon</a:t>
            </a:r>
            <a:r>
              <a:rPr lang="en-US" sz="1400" dirty="0"/>
              <a:t> resonances with singular electron probes,” Nature Communications 2017.</a:t>
            </a:r>
            <a:r>
              <a:rPr lang="en-US" sz="1400" u="sng" dirty="0">
                <a:hlinkClick r:id="rId3"/>
              </a:rPr>
              <a:t> http://arxiv.org/abs/1608.07449 </a:t>
            </a:r>
            <a:endParaRPr lang="en-US" sz="1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692699"/>
            <a:ext cx="8394700"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903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There are many different ways to craft an electron beam</a:t>
            </a:r>
          </a:p>
          <a:p>
            <a:r>
              <a:rPr lang="en-US" dirty="0"/>
              <a:t>There are many unexplored electron beams and interactions waiting for you!</a:t>
            </a:r>
          </a:p>
          <a:p>
            <a:r>
              <a:rPr lang="en-US" dirty="0"/>
              <a:t>I provided you with a jump start and software to get you going</a:t>
            </a:r>
          </a:p>
          <a:p>
            <a:r>
              <a:rPr lang="en-US" dirty="0"/>
              <a:t>Use your imagination and go explore</a:t>
            </a:r>
          </a:p>
        </p:txBody>
      </p:sp>
      <p:pic>
        <p:nvPicPr>
          <p:cNvPr id="4" name="Picture 3"/>
          <p:cNvPicPr>
            <a:picLocks noChangeAspect="1"/>
          </p:cNvPicPr>
          <p:nvPr/>
        </p:nvPicPr>
        <p:blipFill>
          <a:blip r:embed="rId2"/>
          <a:stretch>
            <a:fillRect/>
          </a:stretch>
        </p:blipFill>
        <p:spPr>
          <a:xfrm>
            <a:off x="7104112" y="4040253"/>
            <a:ext cx="3238500" cy="2028825"/>
          </a:xfrm>
          <a:prstGeom prst="rect">
            <a:avLst/>
          </a:prstGeom>
        </p:spPr>
      </p:pic>
    </p:spTree>
    <p:extLst>
      <p:ext uri="{BB962C8B-B14F-4D97-AF65-F5344CB8AC3E}">
        <p14:creationId xmlns:p14="http://schemas.microsoft.com/office/powerpoint/2010/main" val="1070123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A9DF-4C24-4989-A21A-B1110E08AA83}"/>
              </a:ext>
            </a:extLst>
          </p:cNvPr>
          <p:cNvSpPr>
            <a:spLocks noGrp="1"/>
          </p:cNvSpPr>
          <p:nvPr>
            <p:ph type="title"/>
          </p:nvPr>
        </p:nvSpPr>
        <p:spPr/>
        <p:txBody>
          <a:bodyPr/>
          <a:lstStyle/>
          <a:p>
            <a:r>
              <a:rPr lang="nl-BE" dirty="0"/>
              <a:t>Tutorial</a:t>
            </a:r>
            <a:endParaRPr lang="en-US" dirty="0"/>
          </a:p>
        </p:txBody>
      </p:sp>
      <p:sp>
        <p:nvSpPr>
          <p:cNvPr id="3" name="Content Placeholder 2">
            <a:extLst>
              <a:ext uri="{FF2B5EF4-FFF2-40B4-BE49-F238E27FC236}">
                <a16:creationId xmlns:a16="http://schemas.microsoft.com/office/drawing/2014/main" id="{B9D4728D-07A4-4D43-85EC-408AE46A136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219F40E-E6FC-402E-B4E9-25EA94FD47A7}"/>
              </a:ext>
            </a:extLst>
          </p:cNvPr>
          <p:cNvPicPr>
            <a:picLocks noChangeAspect="1"/>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459828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phased array</a:t>
            </a:r>
          </a:p>
        </p:txBody>
      </p:sp>
      <p:pic>
        <p:nvPicPr>
          <p:cNvPr id="4" name="Picture 3"/>
          <p:cNvPicPr>
            <a:picLocks noChangeAspect="1"/>
          </p:cNvPicPr>
          <p:nvPr/>
        </p:nvPicPr>
        <p:blipFill>
          <a:blip r:embed="rId3"/>
          <a:stretch>
            <a:fillRect/>
          </a:stretch>
        </p:blipFill>
        <p:spPr>
          <a:xfrm>
            <a:off x="1631504" y="972868"/>
            <a:ext cx="5616624" cy="5840511"/>
          </a:xfrm>
          <a:prstGeom prst="rect">
            <a:avLst/>
          </a:prstGeom>
        </p:spPr>
      </p:pic>
      <p:sp>
        <p:nvSpPr>
          <p:cNvPr id="6" name="TextBox 5"/>
          <p:cNvSpPr txBox="1"/>
          <p:nvPr/>
        </p:nvSpPr>
        <p:spPr>
          <a:xfrm>
            <a:off x="7464152" y="5013179"/>
            <a:ext cx="3203848" cy="1169551"/>
          </a:xfrm>
          <a:prstGeom prst="rect">
            <a:avLst/>
          </a:prstGeom>
          <a:noFill/>
        </p:spPr>
        <p:txBody>
          <a:bodyPr wrap="square" rtlCol="0">
            <a:spAutoFit/>
          </a:bodyPr>
          <a:lstStyle/>
          <a:p>
            <a:r>
              <a:rPr lang="en-US" sz="1400" dirty="0" err="1"/>
              <a:t>Jie</a:t>
            </a:r>
            <a:r>
              <a:rPr lang="en-US" sz="1400" dirty="0"/>
              <a:t> Sun, </a:t>
            </a:r>
            <a:r>
              <a:rPr lang="en-US" sz="1400" dirty="0" err="1"/>
              <a:t>Erman</a:t>
            </a:r>
            <a:r>
              <a:rPr lang="en-US" sz="1400" dirty="0"/>
              <a:t> </a:t>
            </a:r>
            <a:r>
              <a:rPr lang="en-US" sz="1400" dirty="0" err="1"/>
              <a:t>Timurdogan</a:t>
            </a:r>
            <a:r>
              <a:rPr lang="en-US" sz="1400" dirty="0"/>
              <a:t>, Ami </a:t>
            </a:r>
            <a:r>
              <a:rPr lang="en-US" sz="1400" dirty="0" err="1"/>
              <a:t>Yaacobi</a:t>
            </a:r>
            <a:r>
              <a:rPr lang="en-US" sz="1400" dirty="0"/>
              <a:t>, </a:t>
            </a:r>
            <a:r>
              <a:rPr lang="en-US" sz="1400" dirty="0" err="1"/>
              <a:t>Ehsan</a:t>
            </a:r>
            <a:r>
              <a:rPr lang="en-US" sz="1400" dirty="0"/>
              <a:t> Shah </a:t>
            </a:r>
            <a:r>
              <a:rPr lang="en-US" sz="1400" dirty="0" err="1"/>
              <a:t>Hosseini</a:t>
            </a:r>
            <a:r>
              <a:rPr lang="en-US" sz="1400" dirty="0"/>
              <a:t> &amp; Michael R. Watts</a:t>
            </a:r>
          </a:p>
          <a:p>
            <a:r>
              <a:rPr lang="en-US" sz="1400" dirty="0"/>
              <a:t>Nature 493, 195–199 (10 January 2013) doi:10.1038/nature11727</a:t>
            </a:r>
          </a:p>
        </p:txBody>
      </p:sp>
    </p:spTree>
    <p:extLst>
      <p:ext uri="{BB962C8B-B14F-4D97-AF65-F5344CB8AC3E}">
        <p14:creationId xmlns:p14="http://schemas.microsoft.com/office/powerpoint/2010/main" val="2981136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Fraunhofer</a:t>
            </a:r>
            <a:r>
              <a:rPr lang="en-GB" dirty="0"/>
              <a:t> diffraction</a:t>
            </a:r>
          </a:p>
        </p:txBody>
      </p:sp>
      <p:sp>
        <p:nvSpPr>
          <p:cNvPr id="3" name="Content Placeholder 2"/>
          <p:cNvSpPr>
            <a:spLocks noGrp="1"/>
          </p:cNvSpPr>
          <p:nvPr>
            <p:ph idx="1"/>
          </p:nvPr>
        </p:nvSpPr>
        <p:spPr/>
        <p:txBody>
          <a:bodyPr/>
          <a:lstStyle/>
          <a:p>
            <a:r>
              <a:rPr lang="en-GB" dirty="0"/>
              <a:t>When screen is very far away</a:t>
            </a:r>
          </a:p>
          <a:p>
            <a:r>
              <a:rPr lang="en-GB" dirty="0"/>
              <a:t>Or when a lens is used to bring infinity to the focal plane</a:t>
            </a:r>
          </a:p>
          <a:p>
            <a:r>
              <a:rPr lang="en-GB" dirty="0"/>
              <a:t>The pattern is given by the Fourier transform of the mask</a:t>
            </a:r>
          </a:p>
          <a:p>
            <a:r>
              <a:rPr lang="en-GB" dirty="0"/>
              <a:t>This is in agreement with Huygens principle (when screen is at infinity)</a:t>
            </a:r>
          </a:p>
          <a:p>
            <a:endParaRPr lang="en-GB" dirty="0"/>
          </a:p>
          <a:p>
            <a:r>
              <a:rPr lang="en-GB" dirty="0"/>
              <a:t>Makes it easy to interpret the link between pattern and mask</a:t>
            </a:r>
          </a:p>
        </p:txBody>
      </p:sp>
    </p:spTree>
    <p:extLst>
      <p:ext uri="{BB962C8B-B14F-4D97-AF65-F5344CB8AC3E}">
        <p14:creationId xmlns:p14="http://schemas.microsoft.com/office/powerpoint/2010/main" val="316303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61349" y="3645024"/>
            <a:ext cx="3058834" cy="2296666"/>
          </a:xfrm>
          <a:prstGeom prst="rect">
            <a:avLst/>
          </a:prstGeom>
        </p:spPr>
      </p:pic>
      <p:sp>
        <p:nvSpPr>
          <p:cNvPr id="2" name="Title 1"/>
          <p:cNvSpPr>
            <a:spLocks noGrp="1"/>
          </p:cNvSpPr>
          <p:nvPr>
            <p:ph type="title"/>
          </p:nvPr>
        </p:nvSpPr>
        <p:spPr/>
        <p:txBody>
          <a:bodyPr/>
          <a:lstStyle/>
          <a:p>
            <a:r>
              <a:rPr lang="en-GB" dirty="0"/>
              <a:t>Helmholtz vs. </a:t>
            </a:r>
            <a:r>
              <a:rPr lang="en-GB" dirty="0" err="1"/>
              <a:t>Schroedinger</a:t>
            </a:r>
            <a:endParaRPr lang="en-GB" dirty="0"/>
          </a:p>
        </p:txBody>
      </p:sp>
      <p:pic>
        <p:nvPicPr>
          <p:cNvPr id="7" name="Picture 6"/>
          <p:cNvPicPr>
            <a:picLocks noChangeAspect="1"/>
          </p:cNvPicPr>
          <p:nvPr/>
        </p:nvPicPr>
        <p:blipFill>
          <a:blip r:embed="rId4"/>
          <a:stretch>
            <a:fillRect/>
          </a:stretch>
        </p:blipFill>
        <p:spPr>
          <a:xfrm>
            <a:off x="2063552" y="980728"/>
            <a:ext cx="6038850" cy="3143250"/>
          </a:xfrm>
          <a:prstGeom prst="rect">
            <a:avLst/>
          </a:prstGeom>
        </p:spPr>
      </p:pic>
      <p:sp>
        <p:nvSpPr>
          <p:cNvPr id="9" name="TextBox 8"/>
          <p:cNvSpPr txBox="1"/>
          <p:nvPr/>
        </p:nvSpPr>
        <p:spPr>
          <a:xfrm>
            <a:off x="5519936" y="4470194"/>
            <a:ext cx="4826962" cy="646331"/>
          </a:xfrm>
          <a:prstGeom prst="rect">
            <a:avLst/>
          </a:prstGeom>
          <a:noFill/>
        </p:spPr>
        <p:txBody>
          <a:bodyPr wrap="none" rtlCol="0">
            <a:spAutoFit/>
          </a:bodyPr>
          <a:lstStyle/>
          <a:p>
            <a:r>
              <a:rPr lang="en-GB" dirty="0" err="1"/>
              <a:t>Schroedinger</a:t>
            </a:r>
            <a:r>
              <a:rPr lang="en-GB" dirty="0"/>
              <a:t> equation</a:t>
            </a:r>
          </a:p>
        </p:txBody>
      </p:sp>
      <p:sp>
        <p:nvSpPr>
          <p:cNvPr id="11" name="TextBox 10"/>
          <p:cNvSpPr txBox="1"/>
          <p:nvPr/>
        </p:nvSpPr>
        <p:spPr>
          <a:xfrm>
            <a:off x="2157416" y="5229203"/>
            <a:ext cx="8259067" cy="830997"/>
          </a:xfrm>
          <a:prstGeom prst="rect">
            <a:avLst/>
          </a:prstGeom>
          <a:noFill/>
        </p:spPr>
        <p:txBody>
          <a:bodyPr wrap="square" rtlCol="0">
            <a:spAutoFit/>
          </a:bodyPr>
          <a:lstStyle/>
          <a:p>
            <a:r>
              <a:rPr lang="en-GB" sz="2400" dirty="0"/>
              <a:t>Plane waves are a natural solution</a:t>
            </a:r>
          </a:p>
          <a:p>
            <a:r>
              <a:rPr lang="en-GB" sz="2400" dirty="0"/>
              <a:t>But </a:t>
            </a:r>
            <a:r>
              <a:rPr lang="en-GB" sz="2400" dirty="0" err="1"/>
              <a:t>superpositions</a:t>
            </a:r>
            <a:r>
              <a:rPr lang="en-GB" sz="2400" dirty="0"/>
              <a:t> allow for wide variety of waves</a:t>
            </a:r>
          </a:p>
        </p:txBody>
      </p:sp>
    </p:spTree>
    <p:extLst>
      <p:ext uri="{BB962C8B-B14F-4D97-AF65-F5344CB8AC3E}">
        <p14:creationId xmlns:p14="http://schemas.microsoft.com/office/powerpoint/2010/main" val="4004700382"/>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3D62"/>
      </a:dk2>
      <a:lt2>
        <a:srgbClr val="DDDDDD"/>
      </a:lt2>
      <a:accent1>
        <a:srgbClr val="B6C4D8"/>
      </a:accent1>
      <a:accent2>
        <a:srgbClr val="003D62"/>
      </a:accent2>
      <a:accent3>
        <a:srgbClr val="FFFFFF"/>
      </a:accent3>
      <a:accent4>
        <a:srgbClr val="000000"/>
      </a:accent4>
      <a:accent5>
        <a:srgbClr val="D7DEE9"/>
      </a:accent5>
      <a:accent6>
        <a:srgbClr val="003658"/>
      </a:accent6>
      <a:hlink>
        <a:srgbClr val="7E002F"/>
      </a:hlink>
      <a:folHlink>
        <a:srgbClr val="D9BDBD"/>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3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3D62"/>
        </a:dk1>
        <a:lt1>
          <a:srgbClr val="FFFFFF"/>
        </a:lt1>
        <a:dk2>
          <a:srgbClr val="003D62"/>
        </a:dk2>
        <a:lt2>
          <a:srgbClr val="DDDDDD"/>
        </a:lt2>
        <a:accent1>
          <a:srgbClr val="B6C4D8"/>
        </a:accent1>
        <a:accent2>
          <a:srgbClr val="003D62"/>
        </a:accent2>
        <a:accent3>
          <a:srgbClr val="FFFFFF"/>
        </a:accent3>
        <a:accent4>
          <a:srgbClr val="003353"/>
        </a:accent4>
        <a:accent5>
          <a:srgbClr val="D7DEE9"/>
        </a:accent5>
        <a:accent6>
          <a:srgbClr val="003658"/>
        </a:accent6>
        <a:hlink>
          <a:srgbClr val="7E002F"/>
        </a:hlink>
        <a:folHlink>
          <a:srgbClr val="D9BDB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20542</TotalTime>
  <Words>5809</Words>
  <Application>Microsoft Macintosh PowerPoint</Application>
  <PresentationFormat>Widescreen</PresentationFormat>
  <Paragraphs>522</Paragraphs>
  <Slides>64</Slides>
  <Notes>45</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6" baseType="lpstr">
      <vt:lpstr>Arial Unicode MS</vt:lpstr>
      <vt:lpstr>Arial</vt:lpstr>
      <vt:lpstr>Arial Narrow</vt:lpstr>
      <vt:lpstr>Calibri</vt:lpstr>
      <vt:lpstr>Cambria Math</vt:lpstr>
      <vt:lpstr>Script MT Bold</vt:lpstr>
      <vt:lpstr>Symbol</vt:lpstr>
      <vt:lpstr>Times New Roman</vt:lpstr>
      <vt:lpstr>Trebuchet MS</vt:lpstr>
      <vt:lpstr>Verdana</vt:lpstr>
      <vt:lpstr>Default Design</vt:lpstr>
      <vt:lpstr>Acrobat Document</vt:lpstr>
      <vt:lpstr>PowerPoint Presentation</vt:lpstr>
      <vt:lpstr>Outline</vt:lpstr>
      <vt:lpstr>PowerPoint Presentation</vt:lpstr>
      <vt:lpstr>Phase manipulation?</vt:lpstr>
      <vt:lpstr>SLM: Spatial light modulator</vt:lpstr>
      <vt:lpstr>Huygens principle</vt:lpstr>
      <vt:lpstr>Coherent phased array</vt:lpstr>
      <vt:lpstr>Fraunhofer diffraction</vt:lpstr>
      <vt:lpstr>Helmholtz vs. Schroedinger</vt:lpstr>
      <vt:lpstr>Electron wavelength</vt:lpstr>
      <vt:lpstr>Is phase alone enough?</vt:lpstr>
      <vt:lpstr>Circular aperture (normal STEM)</vt:lpstr>
      <vt:lpstr>Vortices in waves</vt:lpstr>
      <vt:lpstr>Vortex beams</vt:lpstr>
      <vt:lpstr>Vortex waves (singular optics)</vt:lpstr>
      <vt:lpstr>Size of a vortex beam</vt:lpstr>
      <vt:lpstr>Non diffractive beams</vt:lpstr>
      <vt:lpstr>Airy beams (bending light)</vt:lpstr>
      <vt:lpstr>Airy beam</vt:lpstr>
      <vt:lpstr>Bessel beam</vt:lpstr>
      <vt:lpstr>Helicon beam</vt:lpstr>
      <vt:lpstr>Snake beam</vt:lpstr>
      <vt:lpstr>The toolset of an e-wave crafter</vt:lpstr>
      <vt:lpstr>Different strategies</vt:lpstr>
      <vt:lpstr>Tuning the phase of electrons</vt:lpstr>
      <vt:lpstr>Tool 1: Holographic reconstruction</vt:lpstr>
      <vt:lpstr>Example: making a vortex beam</vt:lpstr>
      <vt:lpstr>Hologr. reconstruction</vt:lpstr>
      <vt:lpstr>Realisation of vortex beams in TEM</vt:lpstr>
      <vt:lpstr>Alternative setup: Spiral</vt:lpstr>
      <vt:lpstr>Holograms?</vt:lpstr>
      <vt:lpstr>Lets make an aberration corrector!</vt:lpstr>
      <vt:lpstr>Alternative with quadratic ref wave</vt:lpstr>
      <vt:lpstr>Tool 2: Aharanov Bohm effect</vt:lpstr>
      <vt:lpstr>Tonomura experiment</vt:lpstr>
      <vt:lpstr>PowerPoint Presentation</vt:lpstr>
      <vt:lpstr>Example Cs/Cc corrector TEM</vt:lpstr>
      <vt:lpstr>Airy wave</vt:lpstr>
      <vt:lpstr>Using a magnetic monopole?</vt:lpstr>
      <vt:lpstr>Aharanov Bohm phase shift</vt:lpstr>
      <vt:lpstr>Dynamic vortex creation</vt:lpstr>
      <vt:lpstr>PowerPoint Presentation</vt:lpstr>
      <vt:lpstr>Pi beam with magnetic needle</vt:lpstr>
      <vt:lpstr>Tool 3: refractive optics, MIP</vt:lpstr>
      <vt:lpstr>Projected potential</vt:lpstr>
      <vt:lpstr>TEM Phase Plate examples</vt:lpstr>
      <vt:lpstr>Phase plate based on MIP</vt:lpstr>
      <vt:lpstr>MIP based vortex mask</vt:lpstr>
      <vt:lpstr>A refractive Cs corrector?</vt:lpstr>
      <vt:lpstr>Tool 4: Einzel lens</vt:lpstr>
      <vt:lpstr>A 2x2 programmable phase plate</vt:lpstr>
      <vt:lpstr>Upscaling: easier said than done</vt:lpstr>
      <vt:lpstr>Result in sample plane: cartesian grid</vt:lpstr>
      <vt:lpstr>Move to C2 plane: running pixel demo</vt:lpstr>
      <vt:lpstr>Beam shaping</vt:lpstr>
      <vt:lpstr>Tool 5: ponderomotive force</vt:lpstr>
      <vt:lpstr>trajectory</vt:lpstr>
      <vt:lpstr>Kapitza Dirac</vt:lpstr>
      <vt:lpstr>Tool 6: mirrors?</vt:lpstr>
      <vt:lpstr>Why would the sample care?</vt:lpstr>
      <vt:lpstr>Mapping phase in plasmons?</vt:lpstr>
      <vt:lpstr>Experiment</vt:lpstr>
      <vt:lpstr>Conclusion</vt:lpstr>
      <vt:lpstr>Tutorial</vt:lpstr>
    </vt:vector>
  </TitlesOfParts>
  <Company>Kandesign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none</dc:subject>
  <dc:creator>Muriel Hillegeer</dc:creator>
  <cp:lastModifiedBy>Johan Verbeeck</cp:lastModifiedBy>
  <cp:revision>506</cp:revision>
  <cp:lastPrinted>2017-01-17T16:27:18Z</cp:lastPrinted>
  <dcterms:created xsi:type="dcterms:W3CDTF">2005-11-16T11:16:27Z</dcterms:created>
  <dcterms:modified xsi:type="dcterms:W3CDTF">2025-05-21T08:17:14Z</dcterms:modified>
</cp:coreProperties>
</file>